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2" r:id="rId7"/>
    <p:sldId id="263" r:id="rId8"/>
    <p:sldId id="264" r:id="rId9"/>
    <p:sldId id="265" r:id="rId10"/>
    <p:sldId id="266" r:id="rId11"/>
    <p:sldId id="269" r:id="rId12"/>
    <p:sldId id="268" r:id="rId13"/>
    <p:sldId id="270" r:id="rId14"/>
    <p:sldId id="271" r:id="rId15"/>
    <p:sldId id="272"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F99"/>
    <a:srgbClr val="B4B4B4"/>
    <a:srgbClr val="4B9B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424"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C0921-E170-4FC0-8E27-2EE005C0DEEC}" type="datetimeFigureOut">
              <a:rPr lang="zh-CN" altLang="en-US" smtClean="0"/>
              <a:t>2025/8/12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0F7E4-4E33-4550-A061-F5F4ACCB95C8}" type="slidenum">
              <a:rPr lang="zh-CN" altLang="en-US" smtClean="0"/>
              <a:t>‹#›</a:t>
            </a:fld>
            <a:endParaRPr lang="zh-CN" altLang="en-US"/>
          </a:p>
        </p:txBody>
      </p:sp>
    </p:spTree>
    <p:extLst>
      <p:ext uri="{BB962C8B-B14F-4D97-AF65-F5344CB8AC3E}">
        <p14:creationId xmlns:p14="http://schemas.microsoft.com/office/powerpoint/2010/main" val="4097770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Hello professors, </a:t>
            </a:r>
            <a:r>
              <a:rPr lang="en-US" altLang="zh-CN" sz="1200" b="0" i="0" kern="1200" dirty="0">
                <a:solidFill>
                  <a:schemeClr val="tx1"/>
                </a:solidFill>
                <a:effectLst/>
                <a:latin typeface="+mn-lt"/>
                <a:ea typeface="+mn-ea"/>
                <a:cs typeface="+mn-cs"/>
              </a:rPr>
              <a:t>I’m here to introduce my final-year project, which is called “Simulation and Limitation Analysis of Modern Delay-Tolerant Email.” The key words here are “Email” and “Delay-Tolerant.” First, I’d like to start by introducing the first keyword—Email.</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CC1B6AF-1821-26EB-35EA-2A62847271EC}"/>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A41DD12A-C092-BB72-74FB-328599D68F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66F127EA-E35C-F66E-5EF0-1630C24B65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1700375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E13FA77F-22E0-5B67-C2B8-AB2CE36E5822}"/>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D84A70CB-67E1-991E-1A10-BC0F9EA38C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3B239C2A-7D75-DB73-EDF2-89BEFBF9B53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3780316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37DB8452-1186-5A0D-3C00-9C32525BD2B1}"/>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DD3562B8-A859-08E0-A4C3-0545526234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715CCBD8-DEC5-8090-CF92-8B54AF82D7C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2732061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E09EB8F-CCEA-B1A9-1539-1A908F18359E}"/>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1DD41A51-984B-5849-8DCE-14008451CB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71E8B2F9-96E9-1100-2136-24DF7E9A45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3957285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BAE534D1-46CD-D92A-1226-4AC55B2EE54E}"/>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A15935E4-87D9-BCB7-138A-1181B5CE2A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CD22E445-E40A-3777-4BB0-682965AA2E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55878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60942506-7A72-C726-9A0F-1EBE9F6F1891}"/>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14A68DF4-713A-11AF-29E3-07D43F6706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46B12032-36E7-A6F3-405D-D5318554D1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1053451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7092E405-2CD3-7B0B-744D-78E2BF42E9A4}"/>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6F7D9F83-B364-776E-D284-DBCC115B50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F5A5D125-6FB3-2DFC-1379-7F3D308CF4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eaLnBrk="1" latinLnBrk="0" hangingPunct="1"/>
            <a:r>
              <a:rPr lang="en-US" altLang="zh-CN" sz="1200" kern="1200" dirty="0">
                <a:solidFill>
                  <a:schemeClr val="tx1"/>
                </a:solidFill>
                <a:effectLst/>
                <a:latin typeface="+mn-lt"/>
                <a:ea typeface="+mn-ea"/>
                <a:cs typeface="+mn-cs"/>
              </a:rPr>
              <a:t>Of course, before the MTA sends the email to the next mail server, it first needs to query the DNS. Then, it uses the SMTP protocol to deliver the email.</a:t>
            </a:r>
            <a:endParaRPr lang="zh-CN" altLang="zh-CN" dirty="0">
              <a:effectLst/>
            </a:endParaRPr>
          </a:p>
        </p:txBody>
      </p:sp>
    </p:spTree>
    <p:extLst>
      <p:ext uri="{BB962C8B-B14F-4D97-AF65-F5344CB8AC3E}">
        <p14:creationId xmlns:p14="http://schemas.microsoft.com/office/powerpoint/2010/main" val="979825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94C9008C-C85E-C269-02C1-E34A333E0F7D}"/>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9EB76EF3-ED72-0950-318E-B879C91C77D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BD5A0306-8994-139B-6157-46CB141FCC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3987120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40F84550-4EDD-D8C7-7811-CED9D0A478B0}"/>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BF3A95FB-4840-9836-1239-35C16AEC44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2B496F0B-6CD5-9959-F8B1-EFB5610FB2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1696377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71E682B0-A9C5-FFC1-8586-ED8A46BF70FD}"/>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C239B7A5-6A22-DE72-1CEF-38F32F01EF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12D91CCD-034E-E7E6-4623-3F0A7BEF32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59373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D2A51117-7EEC-D4EB-4840-5DA20EC751A8}"/>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2841759E-6A48-7DFB-6515-3AFD2B185F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9B15EC2B-BCF4-56FB-071C-A9C7544E2A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500583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432C6139-4F36-D5C9-367B-D2D47BEFBFDB}"/>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B5346DDF-7483-76B1-5791-A2BB21DCC4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C76C2112-61F7-09E2-66C6-806CEDC376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3264292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a:extLst>
            <a:ext uri="{FF2B5EF4-FFF2-40B4-BE49-F238E27FC236}">
              <a16:creationId xmlns:a16="http://schemas.microsoft.com/office/drawing/2014/main" id="{AA9EA8B2-846B-01C2-A865-F2CAD86CDC7A}"/>
            </a:ext>
          </a:extLst>
        </p:cNvPr>
        <p:cNvGrpSpPr/>
        <p:nvPr/>
      </p:nvGrpSpPr>
      <p:grpSpPr>
        <a:xfrm>
          <a:off x="0" y="0"/>
          <a:ext cx="0" cy="0"/>
          <a:chOff x="0" y="0"/>
          <a:chExt cx="0" cy="0"/>
        </a:xfrm>
      </p:grpSpPr>
      <p:sp>
        <p:nvSpPr>
          <p:cNvPr id="100" name="Google Shape;100;p:notes">
            <a:extLst>
              <a:ext uri="{FF2B5EF4-FFF2-40B4-BE49-F238E27FC236}">
                <a16:creationId xmlns:a16="http://schemas.microsoft.com/office/drawing/2014/main" id="{96683F98-A697-42D5-D46E-B6390476BF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a:extLst>
              <a:ext uri="{FF2B5EF4-FFF2-40B4-BE49-F238E27FC236}">
                <a16:creationId xmlns:a16="http://schemas.microsoft.com/office/drawing/2014/main" id="{3E566C3E-3DF7-6893-59AF-30F734E609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Brian Contreras	</a:t>
            </a:r>
            <a:endParaRPr/>
          </a:p>
        </p:txBody>
      </p:sp>
    </p:spTree>
    <p:extLst>
      <p:ext uri="{BB962C8B-B14F-4D97-AF65-F5344CB8AC3E}">
        <p14:creationId xmlns:p14="http://schemas.microsoft.com/office/powerpoint/2010/main" val="2956219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FB9D95-F5DF-C33B-BA06-CD129EE16B6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DED321E-F49D-AB2D-6958-A7ABC17FC0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FE2EFCA-A1F1-87FC-F321-0223BAFC0C39}"/>
              </a:ext>
            </a:extLst>
          </p:cNvPr>
          <p:cNvSpPr>
            <a:spLocks noGrp="1"/>
          </p:cNvSpPr>
          <p:nvPr>
            <p:ph type="dt" sz="half" idx="10"/>
          </p:nvPr>
        </p:nvSpPr>
        <p:spPr/>
        <p:txBody>
          <a:bodyPr/>
          <a:lstStyle/>
          <a:p>
            <a:fld id="{1DB32CCF-69D1-4935-8B7B-D511F57AA281}" type="datetime1">
              <a:rPr lang="zh-CN" altLang="en-US" smtClean="0"/>
              <a:t>2025/8/12</a:t>
            </a:fld>
            <a:endParaRPr lang="zh-CN" altLang="en-US"/>
          </a:p>
        </p:txBody>
      </p:sp>
      <p:sp>
        <p:nvSpPr>
          <p:cNvPr id="5" name="页脚占位符 4">
            <a:extLst>
              <a:ext uri="{FF2B5EF4-FFF2-40B4-BE49-F238E27FC236}">
                <a16:creationId xmlns:a16="http://schemas.microsoft.com/office/drawing/2014/main" id="{828544EF-7F3A-F830-1117-B96806C381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BC36B6-42FA-3854-EA36-ED5817658385}"/>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4129530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6D34E1-E6BD-A456-2130-7D014317DD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9F0ABD7-C34F-2756-9A19-40586F49EE2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CE308AD-EDDC-7AEC-ADD7-AD015B2E3FEE}"/>
              </a:ext>
            </a:extLst>
          </p:cNvPr>
          <p:cNvSpPr>
            <a:spLocks noGrp="1"/>
          </p:cNvSpPr>
          <p:nvPr>
            <p:ph type="dt" sz="half" idx="10"/>
          </p:nvPr>
        </p:nvSpPr>
        <p:spPr/>
        <p:txBody>
          <a:bodyPr/>
          <a:lstStyle/>
          <a:p>
            <a:fld id="{32B0766B-1F46-406E-A9A7-B78592EED7DA}" type="datetime1">
              <a:rPr lang="zh-CN" altLang="en-US" smtClean="0"/>
              <a:t>2025/8/12</a:t>
            </a:fld>
            <a:endParaRPr lang="zh-CN" altLang="en-US"/>
          </a:p>
        </p:txBody>
      </p:sp>
      <p:sp>
        <p:nvSpPr>
          <p:cNvPr id="5" name="页脚占位符 4">
            <a:extLst>
              <a:ext uri="{FF2B5EF4-FFF2-40B4-BE49-F238E27FC236}">
                <a16:creationId xmlns:a16="http://schemas.microsoft.com/office/drawing/2014/main" id="{51A2BCA1-6AD4-6D70-CC3F-6D75EE77BB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B67796-CC82-22A1-4F29-CFF58DF1B8B4}"/>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00097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40D6A39-F737-F5C8-482B-C3FEB33BCC7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0329839-4336-3466-EBDB-E2CD7613D9E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8DF560-E2F4-1140-B8E4-2AB63BBADEC1}"/>
              </a:ext>
            </a:extLst>
          </p:cNvPr>
          <p:cNvSpPr>
            <a:spLocks noGrp="1"/>
          </p:cNvSpPr>
          <p:nvPr>
            <p:ph type="dt" sz="half" idx="10"/>
          </p:nvPr>
        </p:nvSpPr>
        <p:spPr/>
        <p:txBody>
          <a:bodyPr/>
          <a:lstStyle/>
          <a:p>
            <a:fld id="{BA4E2A73-B2AF-400E-92B5-226D378028BC}" type="datetime1">
              <a:rPr lang="zh-CN" altLang="en-US" smtClean="0"/>
              <a:t>2025/8/12</a:t>
            </a:fld>
            <a:endParaRPr lang="zh-CN" altLang="en-US"/>
          </a:p>
        </p:txBody>
      </p:sp>
      <p:sp>
        <p:nvSpPr>
          <p:cNvPr id="5" name="页脚占位符 4">
            <a:extLst>
              <a:ext uri="{FF2B5EF4-FFF2-40B4-BE49-F238E27FC236}">
                <a16:creationId xmlns:a16="http://schemas.microsoft.com/office/drawing/2014/main" id="{855F3563-A375-6EED-1DA2-16385E183C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C036F2-E46C-DD1F-D953-7094928D4749}"/>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52539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F5BEE-FAE2-F366-EADA-222F5104A6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DF233E8-4C3A-88E6-537E-85C7C61A071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59F6165-F945-8FDE-7212-8AA9CF9F3603}"/>
              </a:ext>
            </a:extLst>
          </p:cNvPr>
          <p:cNvSpPr>
            <a:spLocks noGrp="1"/>
          </p:cNvSpPr>
          <p:nvPr>
            <p:ph type="dt" sz="half" idx="10"/>
          </p:nvPr>
        </p:nvSpPr>
        <p:spPr/>
        <p:txBody>
          <a:bodyPr/>
          <a:lstStyle/>
          <a:p>
            <a:fld id="{23A3AF0A-40DB-4EF6-B8B5-860CC7411574}" type="datetime1">
              <a:rPr lang="zh-CN" altLang="en-US" smtClean="0"/>
              <a:t>2025/8/12</a:t>
            </a:fld>
            <a:endParaRPr lang="zh-CN" altLang="en-US"/>
          </a:p>
        </p:txBody>
      </p:sp>
      <p:sp>
        <p:nvSpPr>
          <p:cNvPr id="5" name="页脚占位符 4">
            <a:extLst>
              <a:ext uri="{FF2B5EF4-FFF2-40B4-BE49-F238E27FC236}">
                <a16:creationId xmlns:a16="http://schemas.microsoft.com/office/drawing/2014/main" id="{C933C29F-4207-7632-D0A1-D03EB6C544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FBE9D3C-ED12-A36C-7DD5-D17FDE8378F2}"/>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138766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503BCB-0C99-DAF2-8799-AF17BAB549E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72534AA-A053-19BA-5557-072EF36773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D4676E6-5509-0469-B574-2C76D601CC0B}"/>
              </a:ext>
            </a:extLst>
          </p:cNvPr>
          <p:cNvSpPr>
            <a:spLocks noGrp="1"/>
          </p:cNvSpPr>
          <p:nvPr>
            <p:ph type="dt" sz="half" idx="10"/>
          </p:nvPr>
        </p:nvSpPr>
        <p:spPr/>
        <p:txBody>
          <a:bodyPr/>
          <a:lstStyle/>
          <a:p>
            <a:fld id="{9BF90E47-E398-4DF4-81AE-C472253AA7AC}" type="datetime1">
              <a:rPr lang="zh-CN" altLang="en-US" smtClean="0"/>
              <a:t>2025/8/12</a:t>
            </a:fld>
            <a:endParaRPr lang="zh-CN" altLang="en-US"/>
          </a:p>
        </p:txBody>
      </p:sp>
      <p:sp>
        <p:nvSpPr>
          <p:cNvPr id="5" name="页脚占位符 4">
            <a:extLst>
              <a:ext uri="{FF2B5EF4-FFF2-40B4-BE49-F238E27FC236}">
                <a16:creationId xmlns:a16="http://schemas.microsoft.com/office/drawing/2014/main" id="{A18F342D-5FEE-DD9C-B9ED-04EF6F772D9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F99F2D-5498-7636-FF00-F3FF17E9A6BB}"/>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97973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B88478-514A-DF8D-7113-95B62A2444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70A6B7-9A2C-3C36-8EE7-6B1F10A8316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21C55C-7EFB-5428-BA8C-828058D7381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9C9A9E5-A779-B3F1-ADFA-2F85E7B30421}"/>
              </a:ext>
            </a:extLst>
          </p:cNvPr>
          <p:cNvSpPr>
            <a:spLocks noGrp="1"/>
          </p:cNvSpPr>
          <p:nvPr>
            <p:ph type="dt" sz="half" idx="10"/>
          </p:nvPr>
        </p:nvSpPr>
        <p:spPr/>
        <p:txBody>
          <a:bodyPr/>
          <a:lstStyle/>
          <a:p>
            <a:fld id="{BA132363-B1FB-41D5-A3FF-2B55EF1239D2}" type="datetime1">
              <a:rPr lang="zh-CN" altLang="en-US" smtClean="0"/>
              <a:t>2025/8/12</a:t>
            </a:fld>
            <a:endParaRPr lang="zh-CN" altLang="en-US"/>
          </a:p>
        </p:txBody>
      </p:sp>
      <p:sp>
        <p:nvSpPr>
          <p:cNvPr id="6" name="页脚占位符 5">
            <a:extLst>
              <a:ext uri="{FF2B5EF4-FFF2-40B4-BE49-F238E27FC236}">
                <a16:creationId xmlns:a16="http://schemas.microsoft.com/office/drawing/2014/main" id="{823916EE-7AD7-72A7-1361-DAF9567998D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1880E6-6B59-38F3-616E-58CF990F654A}"/>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343682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35F95-89BB-C33D-8256-4F11BD293A3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4E48D66-7669-ECB9-01A2-DC24569F3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6CA0419-7BD6-3D01-8C2C-6721F50E949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56C21E4-77B2-8A56-8A71-F65D538A3F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036CB2-FD27-CAA6-2A5B-EF3C750FADB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FA0EB9A-5203-7895-304D-97EB78CF793B}"/>
              </a:ext>
            </a:extLst>
          </p:cNvPr>
          <p:cNvSpPr>
            <a:spLocks noGrp="1"/>
          </p:cNvSpPr>
          <p:nvPr>
            <p:ph type="dt" sz="half" idx="10"/>
          </p:nvPr>
        </p:nvSpPr>
        <p:spPr/>
        <p:txBody>
          <a:bodyPr/>
          <a:lstStyle/>
          <a:p>
            <a:fld id="{37C3A65F-995A-4D60-8E4D-891983FE80A7}" type="datetime1">
              <a:rPr lang="zh-CN" altLang="en-US" smtClean="0"/>
              <a:t>2025/8/12</a:t>
            </a:fld>
            <a:endParaRPr lang="zh-CN" altLang="en-US"/>
          </a:p>
        </p:txBody>
      </p:sp>
      <p:sp>
        <p:nvSpPr>
          <p:cNvPr id="8" name="页脚占位符 7">
            <a:extLst>
              <a:ext uri="{FF2B5EF4-FFF2-40B4-BE49-F238E27FC236}">
                <a16:creationId xmlns:a16="http://schemas.microsoft.com/office/drawing/2014/main" id="{ADDC116C-FFD7-B642-A370-E25C0D157DC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6462029-0CB9-4EBC-6DE7-13D5CD79500E}"/>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588720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94B00-EB92-90FB-7361-8DDA47751F3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69BEE81-88E8-E91E-406A-42E84745E5B5}"/>
              </a:ext>
            </a:extLst>
          </p:cNvPr>
          <p:cNvSpPr>
            <a:spLocks noGrp="1"/>
          </p:cNvSpPr>
          <p:nvPr>
            <p:ph type="dt" sz="half" idx="10"/>
          </p:nvPr>
        </p:nvSpPr>
        <p:spPr/>
        <p:txBody>
          <a:bodyPr/>
          <a:lstStyle/>
          <a:p>
            <a:fld id="{79CB6964-25C5-45FA-9AA2-C542F38E3FAD}" type="datetime1">
              <a:rPr lang="zh-CN" altLang="en-US" smtClean="0"/>
              <a:t>2025/8/12</a:t>
            </a:fld>
            <a:endParaRPr lang="zh-CN" altLang="en-US"/>
          </a:p>
        </p:txBody>
      </p:sp>
      <p:sp>
        <p:nvSpPr>
          <p:cNvPr id="4" name="页脚占位符 3">
            <a:extLst>
              <a:ext uri="{FF2B5EF4-FFF2-40B4-BE49-F238E27FC236}">
                <a16:creationId xmlns:a16="http://schemas.microsoft.com/office/drawing/2014/main" id="{3EC9DF15-8D9C-CF97-7AC4-CC3DD9183C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F3B42A1-9E91-CFB4-1D9A-668FBB44FB31}"/>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794578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590E8C-FB1D-4813-F988-461B40EBF7B9}"/>
              </a:ext>
            </a:extLst>
          </p:cNvPr>
          <p:cNvSpPr>
            <a:spLocks noGrp="1"/>
          </p:cNvSpPr>
          <p:nvPr>
            <p:ph type="dt" sz="half" idx="10"/>
          </p:nvPr>
        </p:nvSpPr>
        <p:spPr/>
        <p:txBody>
          <a:bodyPr/>
          <a:lstStyle/>
          <a:p>
            <a:fld id="{95DDB6F8-F8F7-4605-B0C4-49AB031AC7D6}" type="datetime1">
              <a:rPr lang="zh-CN" altLang="en-US" smtClean="0"/>
              <a:t>2025/8/12</a:t>
            </a:fld>
            <a:endParaRPr lang="zh-CN" altLang="en-US"/>
          </a:p>
        </p:txBody>
      </p:sp>
      <p:sp>
        <p:nvSpPr>
          <p:cNvPr id="3" name="页脚占位符 2">
            <a:extLst>
              <a:ext uri="{FF2B5EF4-FFF2-40B4-BE49-F238E27FC236}">
                <a16:creationId xmlns:a16="http://schemas.microsoft.com/office/drawing/2014/main" id="{796D5ACD-EBD6-CE6F-A814-7932D02BB59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63868FD-51BB-D437-F4FC-252B3908A074}"/>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404982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001BD-6427-391A-0FD7-3EFC689801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910A23F-C7E7-CC08-3A99-5685AEDC7B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3717415-0E71-8969-5739-2485CB11C6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273365D-EC61-4C9E-EDCC-4A0EB59C8F4D}"/>
              </a:ext>
            </a:extLst>
          </p:cNvPr>
          <p:cNvSpPr>
            <a:spLocks noGrp="1"/>
          </p:cNvSpPr>
          <p:nvPr>
            <p:ph type="dt" sz="half" idx="10"/>
          </p:nvPr>
        </p:nvSpPr>
        <p:spPr/>
        <p:txBody>
          <a:bodyPr/>
          <a:lstStyle/>
          <a:p>
            <a:fld id="{3430E8AC-81FF-4AEC-9C6A-EA80849B11E6}" type="datetime1">
              <a:rPr lang="zh-CN" altLang="en-US" smtClean="0"/>
              <a:t>2025/8/12</a:t>
            </a:fld>
            <a:endParaRPr lang="zh-CN" altLang="en-US"/>
          </a:p>
        </p:txBody>
      </p:sp>
      <p:sp>
        <p:nvSpPr>
          <p:cNvPr id="6" name="页脚占位符 5">
            <a:extLst>
              <a:ext uri="{FF2B5EF4-FFF2-40B4-BE49-F238E27FC236}">
                <a16:creationId xmlns:a16="http://schemas.microsoft.com/office/drawing/2014/main" id="{7EA88C09-E529-1F90-A998-44C244AD44C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7B55C87-0419-D02D-19EE-B1BC9459010C}"/>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50036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CFD1B-61C8-9914-4CF8-2C41FBC3E0C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196F42D-1769-49DD-9777-57380D2FD9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F16E7B4-CA9C-0AA5-DB27-516BAF645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464ED6-82B9-F616-CE8A-45604ADE7B73}"/>
              </a:ext>
            </a:extLst>
          </p:cNvPr>
          <p:cNvSpPr>
            <a:spLocks noGrp="1"/>
          </p:cNvSpPr>
          <p:nvPr>
            <p:ph type="dt" sz="half" idx="10"/>
          </p:nvPr>
        </p:nvSpPr>
        <p:spPr/>
        <p:txBody>
          <a:bodyPr/>
          <a:lstStyle/>
          <a:p>
            <a:fld id="{944EF2D6-D5DE-436C-B17E-748C59206948}" type="datetime1">
              <a:rPr lang="zh-CN" altLang="en-US" smtClean="0"/>
              <a:t>2025/8/12</a:t>
            </a:fld>
            <a:endParaRPr lang="zh-CN" altLang="en-US"/>
          </a:p>
        </p:txBody>
      </p:sp>
      <p:sp>
        <p:nvSpPr>
          <p:cNvPr id="6" name="页脚占位符 5">
            <a:extLst>
              <a:ext uri="{FF2B5EF4-FFF2-40B4-BE49-F238E27FC236}">
                <a16:creationId xmlns:a16="http://schemas.microsoft.com/office/drawing/2014/main" id="{6C2BF006-8082-05E8-E4EE-70A006CAB51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C91A2A-0622-EEB5-412A-A42069AE2E6D}"/>
              </a:ext>
            </a:extLst>
          </p:cNvPr>
          <p:cNvSpPr>
            <a:spLocks noGrp="1"/>
          </p:cNvSpPr>
          <p:nvPr>
            <p:ph type="sldNum" sz="quarter" idx="12"/>
          </p:nvPr>
        </p:nvSpPr>
        <p:spPr/>
        <p:txBody>
          <a:body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0375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9EFB1F5-E478-3B1E-E40F-20DBA07A74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E4C290E-FAD5-9567-4BDF-6C4AA01767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B48F5E-8F9C-AF9C-89E0-BBE1DAFF1B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85DFAE-0D38-466A-A7A3-AF0558B22CBC}" type="datetime1">
              <a:rPr lang="zh-CN" altLang="en-US" smtClean="0"/>
              <a:t>2025/8/12</a:t>
            </a:fld>
            <a:endParaRPr lang="zh-CN" altLang="en-US"/>
          </a:p>
        </p:txBody>
      </p:sp>
      <p:sp>
        <p:nvSpPr>
          <p:cNvPr id="5" name="页脚占位符 4">
            <a:extLst>
              <a:ext uri="{FF2B5EF4-FFF2-40B4-BE49-F238E27FC236}">
                <a16:creationId xmlns:a16="http://schemas.microsoft.com/office/drawing/2014/main" id="{5AB684E5-C088-E171-9064-CAE13D91ED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639A4E53-DC61-F103-2E82-40B0C2DB57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463D40-267B-4D12-90DB-89C61847D44D}" type="slidenum">
              <a:rPr lang="zh-CN" altLang="en-US" smtClean="0"/>
              <a:t>‹#›</a:t>
            </a:fld>
            <a:endParaRPr lang="zh-CN" altLang="en-US"/>
          </a:p>
        </p:txBody>
      </p:sp>
    </p:spTree>
    <p:extLst>
      <p:ext uri="{BB962C8B-B14F-4D97-AF65-F5344CB8AC3E}">
        <p14:creationId xmlns:p14="http://schemas.microsoft.com/office/powerpoint/2010/main" val="1573428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hyperlink" Target="https://datatracker.ietf.org/doc/draft-johnson-dtn-interplanetary-smt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datatracker.ietf.org/doc/draft-blanchet-dtn-email-over-b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5"/>
          <p:cNvSpPr txBox="1">
            <a:spLocks noGrp="1"/>
          </p:cNvSpPr>
          <p:nvPr>
            <p:ph type="ctrTitle"/>
          </p:nvPr>
        </p:nvSpPr>
        <p:spPr>
          <a:xfrm>
            <a:off x="415611" y="992767"/>
            <a:ext cx="11360800" cy="2736800"/>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Simulation and Limitation Analysis of Modern Delay-Tolerant Email</a:t>
            </a:r>
            <a:endParaRPr b="1" dirty="0">
              <a:solidFill>
                <a:srgbClr val="28273D"/>
              </a:solidFill>
              <a:latin typeface="Montserrat"/>
              <a:ea typeface="Montserrat"/>
              <a:cs typeface="Montserrat"/>
              <a:sym typeface="Montserrat"/>
            </a:endParaRPr>
          </a:p>
        </p:txBody>
      </p:sp>
      <p:sp>
        <p:nvSpPr>
          <p:cNvPr id="104" name="Google Shape;104;p25"/>
          <p:cNvSpPr txBox="1">
            <a:spLocks noGrp="1"/>
          </p:cNvSpPr>
          <p:nvPr>
            <p:ph type="subTitle" idx="1"/>
          </p:nvPr>
        </p:nvSpPr>
        <p:spPr>
          <a:xfrm>
            <a:off x="415600" y="3778833"/>
            <a:ext cx="11360800" cy="1056800"/>
          </a:xfrm>
          <a:prstGeom prst="rect">
            <a:avLst/>
          </a:prstGeom>
        </p:spPr>
        <p:txBody>
          <a:bodyPr spcFirstLastPara="1" vert="horz" wrap="square" lIns="121900" tIns="121900" rIns="121900" bIns="121900" rtlCol="0" anchor="t" anchorCtr="0">
            <a:normAutofit/>
          </a:bodyPr>
          <a:lstStyle/>
          <a:p>
            <a:pPr>
              <a:spcBef>
                <a:spcPts val="0"/>
              </a:spcBef>
            </a:pPr>
            <a:r>
              <a:rPr lang="en-US" altLang="zh-CN" dirty="0">
                <a:solidFill>
                  <a:srgbClr val="575279"/>
                </a:solidFill>
                <a:latin typeface="Comfortaa"/>
                <a:ea typeface="Comfortaa"/>
                <a:cs typeface="Comfortaa"/>
                <a:sym typeface="Comfortaa"/>
              </a:rPr>
              <a:t>Deng Pan</a:t>
            </a:r>
            <a:endParaRPr dirty="0">
              <a:solidFill>
                <a:srgbClr val="575279"/>
              </a:solidFill>
              <a:latin typeface="Comfortaa"/>
              <a:ea typeface="Comfortaa"/>
              <a:cs typeface="Comfortaa"/>
              <a:sym typeface="Comfortaa"/>
            </a:endParaRPr>
          </a:p>
        </p:txBody>
      </p:sp>
      <p:sp>
        <p:nvSpPr>
          <p:cNvPr id="105" name="Google Shape;105;p25"/>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2" name="灯片编号占位符 1">
            <a:extLst>
              <a:ext uri="{FF2B5EF4-FFF2-40B4-BE49-F238E27FC236}">
                <a16:creationId xmlns:a16="http://schemas.microsoft.com/office/drawing/2014/main" id="{20DEC76E-0E2B-8A2E-3A67-D85860EF1618}"/>
              </a:ext>
            </a:extLst>
          </p:cNvPr>
          <p:cNvSpPr>
            <a:spLocks noGrp="1"/>
          </p:cNvSpPr>
          <p:nvPr>
            <p:ph type="sldNum" sz="quarter" idx="12"/>
          </p:nvPr>
        </p:nvSpPr>
        <p:spPr/>
        <p:txBody>
          <a:bodyPr/>
          <a:lstStyle/>
          <a:p>
            <a:fld id="{09463D40-267B-4D12-90DB-89C61847D44D}" type="slidenum">
              <a:rPr lang="zh-CN" altLang="en-US" smtClean="0"/>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0065E6EB-108D-C5BB-3E7A-E218DF960F62}"/>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FFEBB113-57EF-93BA-CDA8-257A4CAA9FEE}"/>
              </a:ext>
            </a:extLst>
          </p:cNvPr>
          <p:cNvSpPr txBox="1">
            <a:spLocks noGrp="1"/>
          </p:cNvSpPr>
          <p:nvPr>
            <p:ph type="ctrTitle"/>
          </p:nvPr>
        </p:nvSpPr>
        <p:spPr>
          <a:xfrm>
            <a:off x="109033" y="-282721"/>
            <a:ext cx="11667367"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sz="4000" dirty="0"/>
              <a:t>DNS</a:t>
            </a:r>
            <a:endParaRPr sz="4000"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66518D1C-C08C-1A09-EB88-96AF5BC0E156}"/>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71B77FAA-301D-EDAF-32B1-2F5C13EFD597}"/>
              </a:ext>
            </a:extLst>
          </p:cNvPr>
          <p:cNvSpPr>
            <a:spLocks noGrp="1"/>
          </p:cNvSpPr>
          <p:nvPr>
            <p:ph type="subTitle" idx="1"/>
          </p:nvPr>
        </p:nvSpPr>
        <p:spPr>
          <a:xfrm>
            <a:off x="1258957" y="903331"/>
            <a:ext cx="9674086" cy="2476387"/>
          </a:xfrm>
        </p:spPr>
        <p:txBody>
          <a:bodyPr>
            <a:normAutofit/>
          </a:bodyPr>
          <a:lstStyle/>
          <a:p>
            <a:pPr algn="l"/>
            <a:r>
              <a:rPr lang="en-US" altLang="zh-CN" dirty="0"/>
              <a:t>To make DNS work between different planets, Johnson suggests that each planet has its own top-level domains. When you try to look up a domain name that belongs to another planet, the DNS server just gives you the IP address of the gateway. Once your data packet arrives at the gateway on the other planet, that gateway does another DNS lookup to find the final address and forwards the data.</a:t>
            </a:r>
            <a:endParaRPr lang="zh-CN" altLang="zh-CN" dirty="0"/>
          </a:p>
        </p:txBody>
      </p:sp>
      <p:pic>
        <p:nvPicPr>
          <p:cNvPr id="2" name="图片 1" descr="图示&#10;&#10;AI 生成的内容可能不正确。">
            <a:extLst>
              <a:ext uri="{FF2B5EF4-FFF2-40B4-BE49-F238E27FC236}">
                <a16:creationId xmlns:a16="http://schemas.microsoft.com/office/drawing/2014/main" id="{12E74C3C-1499-E3FC-389D-9E4F2EE30A16}"/>
              </a:ext>
            </a:extLst>
          </p:cNvPr>
          <p:cNvPicPr>
            <a:picLocks noChangeAspect="1"/>
          </p:cNvPicPr>
          <p:nvPr/>
        </p:nvPicPr>
        <p:blipFill>
          <a:blip r:embed="rId3"/>
          <a:stretch>
            <a:fillRect/>
          </a:stretch>
        </p:blipFill>
        <p:spPr>
          <a:xfrm>
            <a:off x="2979862" y="3097944"/>
            <a:ext cx="6686689" cy="3760056"/>
          </a:xfrm>
          <a:prstGeom prst="rect">
            <a:avLst/>
          </a:prstGeom>
        </p:spPr>
      </p:pic>
      <p:sp>
        <p:nvSpPr>
          <p:cNvPr id="4" name="灯片编号占位符 3">
            <a:extLst>
              <a:ext uri="{FF2B5EF4-FFF2-40B4-BE49-F238E27FC236}">
                <a16:creationId xmlns:a16="http://schemas.microsoft.com/office/drawing/2014/main" id="{14B8C8B7-8D2F-1023-3A02-FCCE223D7D6E}"/>
              </a:ext>
            </a:extLst>
          </p:cNvPr>
          <p:cNvSpPr>
            <a:spLocks noGrp="1"/>
          </p:cNvSpPr>
          <p:nvPr>
            <p:ph type="sldNum" sz="quarter" idx="12"/>
          </p:nvPr>
        </p:nvSpPr>
        <p:spPr/>
        <p:txBody>
          <a:bodyPr/>
          <a:lstStyle/>
          <a:p>
            <a:fld id="{09463D40-267B-4D12-90DB-89C61847D44D}" type="slidenum">
              <a:rPr lang="zh-CN" altLang="en-US" smtClean="0"/>
              <a:t>10</a:t>
            </a:fld>
            <a:endParaRPr lang="zh-CN" altLang="en-US"/>
          </a:p>
        </p:txBody>
      </p:sp>
    </p:spTree>
    <p:extLst>
      <p:ext uri="{BB962C8B-B14F-4D97-AF65-F5344CB8AC3E}">
        <p14:creationId xmlns:p14="http://schemas.microsoft.com/office/powerpoint/2010/main" val="93156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1C632008-B09C-9992-6945-1593FC687E83}"/>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ED18826C-1198-BA2B-9045-1C494CBA2400}"/>
              </a:ext>
            </a:extLst>
          </p:cNvPr>
          <p:cNvSpPr txBox="1">
            <a:spLocks noGrp="1"/>
          </p:cNvSpPr>
          <p:nvPr>
            <p:ph type="ctrTitle"/>
          </p:nvPr>
        </p:nvSpPr>
        <p:spPr>
          <a:xfrm>
            <a:off x="109033" y="44174"/>
            <a:ext cx="11667367"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My simulation</a:t>
            </a:r>
            <a:endParaRPr sz="4400"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385892DD-7B0A-DB03-CB0E-1F9E19801E9C}"/>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A3478C23-1FD6-4309-85C4-8188FE323DC4}"/>
              </a:ext>
            </a:extLst>
          </p:cNvPr>
          <p:cNvSpPr>
            <a:spLocks noGrp="1"/>
          </p:cNvSpPr>
          <p:nvPr>
            <p:ph type="subTitle" idx="1"/>
          </p:nvPr>
        </p:nvSpPr>
        <p:spPr>
          <a:xfrm>
            <a:off x="1051339" y="1186878"/>
            <a:ext cx="10018644" cy="2024221"/>
          </a:xfrm>
        </p:spPr>
        <p:txBody>
          <a:bodyPr>
            <a:normAutofit/>
          </a:bodyPr>
          <a:lstStyle/>
          <a:p>
            <a:pPr algn="l"/>
            <a:r>
              <a:rPr lang="en-US" altLang="zh-CN" dirty="0"/>
              <a:t>I use Docker containers to represent mail servers on different planets. I also added another container in the middle to simulate the delay of space network. At the bottom, there’s a Docker container for the user’s client app.</a:t>
            </a:r>
          </a:p>
          <a:p>
            <a:pPr algn="l"/>
            <a:r>
              <a:rPr lang="en-US" altLang="zh-CN" dirty="0"/>
              <a:t>I made the DNS process simpler by just using the hosts file to set the addresses of the mail servers.</a:t>
            </a:r>
            <a:endParaRPr lang="zh-CN" altLang="en-US" dirty="0"/>
          </a:p>
          <a:p>
            <a:pPr algn="l"/>
            <a:endParaRPr lang="zh-CN" altLang="en-US" dirty="0"/>
          </a:p>
        </p:txBody>
      </p:sp>
      <p:pic>
        <p:nvPicPr>
          <p:cNvPr id="2" name="图片 1" descr="图示&#10;&#10;AI 生成的内容可能不正确。">
            <a:extLst>
              <a:ext uri="{FF2B5EF4-FFF2-40B4-BE49-F238E27FC236}">
                <a16:creationId xmlns:a16="http://schemas.microsoft.com/office/drawing/2014/main" id="{243D76F2-C5C8-9758-579B-91752F40F0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2904" y="3132340"/>
            <a:ext cx="6599583" cy="3621432"/>
          </a:xfrm>
          <a:prstGeom prst="rect">
            <a:avLst/>
          </a:prstGeom>
          <a:noFill/>
          <a:ln>
            <a:noFill/>
          </a:ln>
        </p:spPr>
      </p:pic>
      <p:pic>
        <p:nvPicPr>
          <p:cNvPr id="6" name="图片 5" descr="徽标&#10;&#10;AI 生成的内容可能不正确。">
            <a:extLst>
              <a:ext uri="{FF2B5EF4-FFF2-40B4-BE49-F238E27FC236}">
                <a16:creationId xmlns:a16="http://schemas.microsoft.com/office/drawing/2014/main" id="{0483CA8E-0EC2-EB8A-6F70-F80FD44C10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13" y="3611565"/>
            <a:ext cx="1507918" cy="1263391"/>
          </a:xfrm>
          <a:prstGeom prst="rect">
            <a:avLst/>
          </a:prstGeom>
        </p:spPr>
      </p:pic>
      <p:sp>
        <p:nvSpPr>
          <p:cNvPr id="4" name="灯片编号占位符 3">
            <a:extLst>
              <a:ext uri="{FF2B5EF4-FFF2-40B4-BE49-F238E27FC236}">
                <a16:creationId xmlns:a16="http://schemas.microsoft.com/office/drawing/2014/main" id="{ABD1D5E2-864A-6ADC-9B42-08500389ACD9}"/>
              </a:ext>
            </a:extLst>
          </p:cNvPr>
          <p:cNvSpPr>
            <a:spLocks noGrp="1"/>
          </p:cNvSpPr>
          <p:nvPr>
            <p:ph type="sldNum" sz="quarter" idx="12"/>
          </p:nvPr>
        </p:nvSpPr>
        <p:spPr/>
        <p:txBody>
          <a:bodyPr/>
          <a:lstStyle/>
          <a:p>
            <a:fld id="{09463D40-267B-4D12-90DB-89C61847D44D}" type="slidenum">
              <a:rPr lang="zh-CN" altLang="en-US" smtClean="0"/>
              <a:t>11</a:t>
            </a:fld>
            <a:endParaRPr lang="zh-CN" altLang="en-US"/>
          </a:p>
        </p:txBody>
      </p:sp>
    </p:spTree>
    <p:extLst>
      <p:ext uri="{BB962C8B-B14F-4D97-AF65-F5344CB8AC3E}">
        <p14:creationId xmlns:p14="http://schemas.microsoft.com/office/powerpoint/2010/main" val="970791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2E04C8F7-919F-DBB1-7522-B6DD7D2F9AE5}"/>
            </a:ext>
          </a:extLst>
        </p:cNvPr>
        <p:cNvGrpSpPr/>
        <p:nvPr/>
      </p:nvGrpSpPr>
      <p:grpSpPr>
        <a:xfrm>
          <a:off x="0" y="0"/>
          <a:ext cx="0" cy="0"/>
          <a:chOff x="0" y="0"/>
          <a:chExt cx="0" cy="0"/>
        </a:xfrm>
      </p:grpSpPr>
      <p:sp>
        <p:nvSpPr>
          <p:cNvPr id="105" name="Google Shape;105;p25">
            <a:extLst>
              <a:ext uri="{FF2B5EF4-FFF2-40B4-BE49-F238E27FC236}">
                <a16:creationId xmlns:a16="http://schemas.microsoft.com/office/drawing/2014/main" id="{A7FAB16B-B247-3964-8F47-64598261B61D}"/>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8605CFD8-5AD0-5293-54DF-599B3A0B793E}"/>
              </a:ext>
            </a:extLst>
          </p:cNvPr>
          <p:cNvSpPr>
            <a:spLocks noGrp="1"/>
          </p:cNvSpPr>
          <p:nvPr>
            <p:ph type="subTitle" idx="1"/>
          </p:nvPr>
        </p:nvSpPr>
        <p:spPr>
          <a:xfrm>
            <a:off x="150191" y="145024"/>
            <a:ext cx="11741426" cy="3131422"/>
          </a:xfrm>
        </p:spPr>
        <p:txBody>
          <a:bodyPr>
            <a:normAutofit/>
          </a:bodyPr>
          <a:lstStyle/>
          <a:p>
            <a:pPr algn="l"/>
            <a:r>
              <a:rPr lang="en-US" altLang="zh-CN" sz="2000" dirty="0"/>
              <a:t>Here’s a basic outline of how sending and receiving an email works:</a:t>
            </a:r>
          </a:p>
          <a:p>
            <a:pPr algn="l"/>
            <a:r>
              <a:rPr lang="en-US" altLang="zh-CN" sz="2000" dirty="0"/>
              <a:t>First, the email is sent from the </a:t>
            </a:r>
            <a:r>
              <a:rPr lang="en-US" altLang="zh-CN" sz="2000" b="1" dirty="0"/>
              <a:t>Thunderbird</a:t>
            </a:r>
            <a:r>
              <a:rPr lang="en-US" altLang="zh-CN" sz="2000" dirty="0"/>
              <a:t> client to the mail server. </a:t>
            </a:r>
            <a:r>
              <a:rPr lang="en-US" altLang="zh-CN" sz="2000" b="1" dirty="0"/>
              <a:t>Postfix</a:t>
            </a:r>
            <a:r>
              <a:rPr lang="en-US" altLang="zh-CN" sz="2000" dirty="0"/>
              <a:t> on the mail server gets the email and hands it over to the </a:t>
            </a:r>
            <a:r>
              <a:rPr lang="en-US" altLang="zh-CN" sz="2000" b="1" i="1" dirty="0" err="1"/>
              <a:t>BPMailSend</a:t>
            </a:r>
            <a:r>
              <a:rPr lang="en-US" altLang="zh-CN" sz="2000" b="1" dirty="0"/>
              <a:t> </a:t>
            </a:r>
            <a:r>
              <a:rPr lang="en-US" altLang="zh-CN" sz="2000" dirty="0"/>
              <a:t>gateway app. Once the gateway gets the email, it packs it in batch SMTP format, then puts it into a bundle. This bundle is sent to the Moon through the </a:t>
            </a:r>
            <a:r>
              <a:rPr lang="en-US" altLang="zh-CN" sz="2000" b="1" dirty="0"/>
              <a:t>ION-DTN</a:t>
            </a:r>
            <a:r>
              <a:rPr lang="en-US" altLang="zh-CN" sz="2000" dirty="0"/>
              <a:t>. After a one-second delay, another gateway, </a:t>
            </a:r>
            <a:r>
              <a:rPr lang="en-US" altLang="zh-CN" sz="2000" b="1" i="1" dirty="0" err="1"/>
              <a:t>BPMailRecv</a:t>
            </a:r>
            <a:r>
              <a:rPr lang="en-US" altLang="zh-CN" sz="2000" dirty="0"/>
              <a:t>, on the Moon gets the bundle, unpacks the email, and forwards it to the Postfix mail server, which then delivers it to the user.</a:t>
            </a:r>
          </a:p>
        </p:txBody>
      </p:sp>
      <p:pic>
        <p:nvPicPr>
          <p:cNvPr id="2" name="图片 1" descr="图示&#10;&#10;AI 生成的内容可能不正确。">
            <a:extLst>
              <a:ext uri="{FF2B5EF4-FFF2-40B4-BE49-F238E27FC236}">
                <a16:creationId xmlns:a16="http://schemas.microsoft.com/office/drawing/2014/main" id="{419E030A-85C8-2F20-AD74-43A7135BFD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0987" y="2321559"/>
            <a:ext cx="8097080" cy="4443163"/>
          </a:xfrm>
          <a:prstGeom prst="rect">
            <a:avLst/>
          </a:prstGeom>
          <a:noFill/>
          <a:ln>
            <a:noFill/>
          </a:ln>
        </p:spPr>
      </p:pic>
      <p:sp>
        <p:nvSpPr>
          <p:cNvPr id="10" name="文本框 9">
            <a:extLst>
              <a:ext uri="{FF2B5EF4-FFF2-40B4-BE49-F238E27FC236}">
                <a16:creationId xmlns:a16="http://schemas.microsoft.com/office/drawing/2014/main" id="{9DC1DDFB-53BA-3100-118D-4F6A0B1093DA}"/>
              </a:ext>
            </a:extLst>
          </p:cNvPr>
          <p:cNvSpPr txBox="1"/>
          <p:nvPr/>
        </p:nvSpPr>
        <p:spPr>
          <a:xfrm>
            <a:off x="109033" y="2358828"/>
            <a:ext cx="3847548" cy="4093428"/>
          </a:xfrm>
          <a:prstGeom prst="rect">
            <a:avLst/>
          </a:prstGeom>
          <a:noFill/>
        </p:spPr>
        <p:txBody>
          <a:bodyPr wrap="square">
            <a:spAutoFit/>
          </a:bodyPr>
          <a:lstStyle/>
          <a:p>
            <a:pPr algn="l"/>
            <a:r>
              <a:rPr lang="en-US" altLang="zh-CN" sz="2000" dirty="0"/>
              <a:t>But, unlike Johnson’s setup, in my simulation, the recipient is not actually on the Moon—he is just traveling on Earth. Now, when the client connects to the mail server to receive emails, there’s also a one-second delay. But here, it doesn’t go through the ION-DTN network, and it needs multiple TCP handshakes. Because of this, the delay for receiving emails becomes really high.</a:t>
            </a:r>
          </a:p>
        </p:txBody>
      </p:sp>
      <p:sp>
        <p:nvSpPr>
          <p:cNvPr id="4" name="灯片编号占位符 3">
            <a:extLst>
              <a:ext uri="{FF2B5EF4-FFF2-40B4-BE49-F238E27FC236}">
                <a16:creationId xmlns:a16="http://schemas.microsoft.com/office/drawing/2014/main" id="{94E4FAAE-F611-8123-9178-1731B5027D5D}"/>
              </a:ext>
            </a:extLst>
          </p:cNvPr>
          <p:cNvSpPr>
            <a:spLocks noGrp="1"/>
          </p:cNvSpPr>
          <p:nvPr>
            <p:ph type="sldNum" sz="quarter" idx="12"/>
          </p:nvPr>
        </p:nvSpPr>
        <p:spPr/>
        <p:txBody>
          <a:bodyPr/>
          <a:lstStyle/>
          <a:p>
            <a:fld id="{09463D40-267B-4D12-90DB-89C61847D44D}" type="slidenum">
              <a:rPr lang="zh-CN" altLang="en-US" smtClean="0"/>
              <a:t>12</a:t>
            </a:fld>
            <a:endParaRPr lang="zh-CN" altLang="en-US"/>
          </a:p>
        </p:txBody>
      </p:sp>
    </p:spTree>
    <p:extLst>
      <p:ext uri="{BB962C8B-B14F-4D97-AF65-F5344CB8AC3E}">
        <p14:creationId xmlns:p14="http://schemas.microsoft.com/office/powerpoint/2010/main" val="3307530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45BB07A6-C307-5117-3E93-EAC7BBB937BA}"/>
            </a:ext>
          </a:extLst>
        </p:cNvPr>
        <p:cNvGrpSpPr/>
        <p:nvPr/>
      </p:nvGrpSpPr>
      <p:grpSpPr>
        <a:xfrm>
          <a:off x="0" y="0"/>
          <a:ext cx="0" cy="0"/>
          <a:chOff x="0" y="0"/>
          <a:chExt cx="0" cy="0"/>
        </a:xfrm>
      </p:grpSpPr>
      <p:sp>
        <p:nvSpPr>
          <p:cNvPr id="105" name="Google Shape;105;p25">
            <a:extLst>
              <a:ext uri="{FF2B5EF4-FFF2-40B4-BE49-F238E27FC236}">
                <a16:creationId xmlns:a16="http://schemas.microsoft.com/office/drawing/2014/main" id="{300FCEFE-3721-5D03-894F-0C6DCBCCEBAA}"/>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116E564C-627E-5250-298B-34293FF81DDE}"/>
              </a:ext>
            </a:extLst>
          </p:cNvPr>
          <p:cNvSpPr>
            <a:spLocks noGrp="1"/>
          </p:cNvSpPr>
          <p:nvPr>
            <p:ph type="subTitle" idx="1"/>
          </p:nvPr>
        </p:nvSpPr>
        <p:spPr>
          <a:xfrm>
            <a:off x="662855" y="967113"/>
            <a:ext cx="10764936" cy="3031731"/>
          </a:xfrm>
        </p:spPr>
        <p:txBody>
          <a:bodyPr>
            <a:normAutofit/>
          </a:bodyPr>
          <a:lstStyle/>
          <a:p>
            <a:pPr algn="l"/>
            <a:r>
              <a:rPr lang="en-US" altLang="zh-CN" dirty="0"/>
              <a:t>I test different one-way network delays (0s/1s/2s/5s), and record the total time required to retrieve all emails (overall retrieval time). The results are shown in the following table.</a:t>
            </a:r>
          </a:p>
          <a:p>
            <a:pPr algn="l"/>
            <a:r>
              <a:rPr lang="en-US" altLang="zh-CN" dirty="0"/>
              <a:t>The overall download time increases linearly with network delay. When the delay is 5 seconds, the email client becomes very sluggish and is almost unusable.</a:t>
            </a:r>
            <a:endParaRPr lang="zh-CN" altLang="zh-CN" dirty="0"/>
          </a:p>
          <a:p>
            <a:pPr algn="l"/>
            <a:r>
              <a:rPr lang="en-US" altLang="zh-CN" dirty="0"/>
              <a:t>To improve the email retrieval experience in deep space, it is necessary to introduce a DTN retrieval agent or a batch synchronization mechanism during the email retrieval process.</a:t>
            </a:r>
            <a:endParaRPr lang="zh-CN" altLang="zh-CN" dirty="0"/>
          </a:p>
          <a:p>
            <a:pPr algn="l"/>
            <a:endParaRPr lang="zh-CN" altLang="en-US" dirty="0"/>
          </a:p>
        </p:txBody>
      </p:sp>
      <p:graphicFrame>
        <p:nvGraphicFramePr>
          <p:cNvPr id="5" name="表格 4">
            <a:extLst>
              <a:ext uri="{FF2B5EF4-FFF2-40B4-BE49-F238E27FC236}">
                <a16:creationId xmlns:a16="http://schemas.microsoft.com/office/drawing/2014/main" id="{3AEAD0AA-E9DC-660F-35AF-E33299626913}"/>
              </a:ext>
            </a:extLst>
          </p:cNvPr>
          <p:cNvGraphicFramePr>
            <a:graphicFrameLocks noGrp="1"/>
          </p:cNvGraphicFramePr>
          <p:nvPr>
            <p:extLst>
              <p:ext uri="{D42A27DB-BD31-4B8C-83A1-F6EECF244321}">
                <p14:modId xmlns:p14="http://schemas.microsoft.com/office/powerpoint/2010/main" val="453860945"/>
              </p:ext>
            </p:extLst>
          </p:nvPr>
        </p:nvGraphicFramePr>
        <p:xfrm>
          <a:off x="305047" y="4915331"/>
          <a:ext cx="11581905" cy="1371600"/>
        </p:xfrm>
        <a:graphic>
          <a:graphicData uri="http://schemas.openxmlformats.org/drawingml/2006/table">
            <a:tbl>
              <a:tblPr firstRow="1" firstCol="1" bandRow="1">
                <a:tableStyleId>{5C22544A-7EE6-4342-B048-85BDC9FD1C3A}</a:tableStyleId>
              </a:tblPr>
              <a:tblGrid>
                <a:gridCol w="2144668">
                  <a:extLst>
                    <a:ext uri="{9D8B030D-6E8A-4147-A177-3AD203B41FA5}">
                      <a16:colId xmlns:a16="http://schemas.microsoft.com/office/drawing/2014/main" val="1704516537"/>
                    </a:ext>
                  </a:extLst>
                </a:gridCol>
                <a:gridCol w="3699411">
                  <a:extLst>
                    <a:ext uri="{9D8B030D-6E8A-4147-A177-3AD203B41FA5}">
                      <a16:colId xmlns:a16="http://schemas.microsoft.com/office/drawing/2014/main" val="3138939571"/>
                    </a:ext>
                  </a:extLst>
                </a:gridCol>
                <a:gridCol w="1762539">
                  <a:extLst>
                    <a:ext uri="{9D8B030D-6E8A-4147-A177-3AD203B41FA5}">
                      <a16:colId xmlns:a16="http://schemas.microsoft.com/office/drawing/2014/main" val="2848522048"/>
                    </a:ext>
                  </a:extLst>
                </a:gridCol>
                <a:gridCol w="3975287">
                  <a:extLst>
                    <a:ext uri="{9D8B030D-6E8A-4147-A177-3AD203B41FA5}">
                      <a16:colId xmlns:a16="http://schemas.microsoft.com/office/drawing/2014/main" val="125366580"/>
                    </a:ext>
                  </a:extLst>
                </a:gridCol>
              </a:tblGrid>
              <a:tr h="165100">
                <a:tc>
                  <a:txBody>
                    <a:bodyPr/>
                    <a:lstStyle/>
                    <a:p>
                      <a:pPr algn="l">
                        <a:buNone/>
                      </a:pPr>
                      <a:r>
                        <a:rPr lang="en-US" sz="1800" kern="100">
                          <a:effectLst/>
                        </a:rPr>
                        <a:t>Body</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dirty="0">
                          <a:effectLst/>
                        </a:rPr>
                        <a:t>Number of emails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Delay</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dirty="0">
                          <a:effectLst/>
                        </a:rPr>
                        <a:t>Overall retrieval time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087803"/>
                  </a:ext>
                </a:extLst>
              </a:tr>
              <a:tr h="165100">
                <a:tc>
                  <a:txBody>
                    <a:bodyPr/>
                    <a:lstStyle/>
                    <a:p>
                      <a:pPr algn="l">
                        <a:buNone/>
                      </a:pPr>
                      <a:r>
                        <a:rPr lang="en-US" sz="1800" kern="0">
                          <a:effectLst/>
                        </a:rPr>
                        <a:t>Hello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0s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19s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1596225"/>
                  </a:ext>
                </a:extLst>
              </a:tr>
              <a:tr h="165100">
                <a:tc>
                  <a:txBody>
                    <a:bodyPr/>
                    <a:lstStyle/>
                    <a:p>
                      <a:pPr algn="l">
                        <a:buNone/>
                      </a:pPr>
                      <a:r>
                        <a:rPr lang="en-US" sz="1800" kern="0">
                          <a:effectLst/>
                        </a:rPr>
                        <a:t>Hello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33s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2567003"/>
                  </a:ext>
                </a:extLst>
              </a:tr>
              <a:tr h="165100">
                <a:tc>
                  <a:txBody>
                    <a:bodyPr/>
                    <a:lstStyle/>
                    <a:p>
                      <a:pPr algn="l">
                        <a:buNone/>
                      </a:pPr>
                      <a:r>
                        <a:rPr lang="en-US" sz="1800" kern="0">
                          <a:effectLst/>
                        </a:rPr>
                        <a:t>Hello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2s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64s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3483572"/>
                  </a:ext>
                </a:extLst>
              </a:tr>
              <a:tr h="165100">
                <a:tc>
                  <a:txBody>
                    <a:bodyPr/>
                    <a:lstStyle/>
                    <a:p>
                      <a:pPr algn="l">
                        <a:buNone/>
                      </a:pPr>
                      <a:r>
                        <a:rPr lang="en-US" sz="1800" kern="0">
                          <a:effectLst/>
                        </a:rPr>
                        <a:t>Hello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5s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dirty="0">
                          <a:effectLst/>
                        </a:rPr>
                        <a:t>153s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0199536"/>
                  </a:ext>
                </a:extLst>
              </a:tr>
            </a:tbl>
          </a:graphicData>
        </a:graphic>
      </p:graphicFrame>
      <p:sp>
        <p:nvSpPr>
          <p:cNvPr id="2" name="灯片编号占位符 1">
            <a:extLst>
              <a:ext uri="{FF2B5EF4-FFF2-40B4-BE49-F238E27FC236}">
                <a16:creationId xmlns:a16="http://schemas.microsoft.com/office/drawing/2014/main" id="{041E8F91-246B-A322-BA5D-B161F0E0991B}"/>
              </a:ext>
            </a:extLst>
          </p:cNvPr>
          <p:cNvSpPr>
            <a:spLocks noGrp="1"/>
          </p:cNvSpPr>
          <p:nvPr>
            <p:ph type="sldNum" sz="quarter" idx="12"/>
          </p:nvPr>
        </p:nvSpPr>
        <p:spPr/>
        <p:txBody>
          <a:bodyPr/>
          <a:lstStyle/>
          <a:p>
            <a:fld id="{09463D40-267B-4D12-90DB-89C61847D44D}" type="slidenum">
              <a:rPr lang="zh-CN" altLang="en-US" smtClean="0"/>
              <a:t>13</a:t>
            </a:fld>
            <a:endParaRPr lang="zh-CN" altLang="en-US"/>
          </a:p>
        </p:txBody>
      </p:sp>
    </p:spTree>
    <p:extLst>
      <p:ext uri="{BB962C8B-B14F-4D97-AF65-F5344CB8AC3E}">
        <p14:creationId xmlns:p14="http://schemas.microsoft.com/office/powerpoint/2010/main" val="1529690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40B54FF4-DE6E-D4FD-0FEA-4127E3AE2EAE}"/>
            </a:ext>
          </a:extLst>
        </p:cNvPr>
        <p:cNvGrpSpPr/>
        <p:nvPr/>
      </p:nvGrpSpPr>
      <p:grpSpPr>
        <a:xfrm>
          <a:off x="0" y="0"/>
          <a:ext cx="0" cy="0"/>
          <a:chOff x="0" y="0"/>
          <a:chExt cx="0" cy="0"/>
        </a:xfrm>
      </p:grpSpPr>
      <p:sp>
        <p:nvSpPr>
          <p:cNvPr id="105" name="Google Shape;105;p25">
            <a:extLst>
              <a:ext uri="{FF2B5EF4-FFF2-40B4-BE49-F238E27FC236}">
                <a16:creationId xmlns:a16="http://schemas.microsoft.com/office/drawing/2014/main" id="{005D6412-69F8-E5C4-CD31-2D037B76B1C7}"/>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400456F4-54DA-DC08-B181-5BA8F1A741AF}"/>
              </a:ext>
            </a:extLst>
          </p:cNvPr>
          <p:cNvSpPr>
            <a:spLocks noGrp="1"/>
          </p:cNvSpPr>
          <p:nvPr>
            <p:ph type="subTitle" idx="1"/>
          </p:nvPr>
        </p:nvSpPr>
        <p:spPr>
          <a:xfrm>
            <a:off x="713532" y="412245"/>
            <a:ext cx="10764936" cy="635282"/>
          </a:xfrm>
        </p:spPr>
        <p:txBody>
          <a:bodyPr>
            <a:normAutofit/>
          </a:bodyPr>
          <a:lstStyle/>
          <a:p>
            <a:pPr algn="l"/>
            <a:r>
              <a:rPr lang="en-US" altLang="zh-CN" dirty="0"/>
              <a:t>In this case, sending emails will have the same problem, too.</a:t>
            </a:r>
          </a:p>
        </p:txBody>
      </p:sp>
      <p:graphicFrame>
        <p:nvGraphicFramePr>
          <p:cNvPr id="5" name="表格 4">
            <a:extLst>
              <a:ext uri="{FF2B5EF4-FFF2-40B4-BE49-F238E27FC236}">
                <a16:creationId xmlns:a16="http://schemas.microsoft.com/office/drawing/2014/main" id="{A3F231FA-1C81-6254-8FF7-5B0CFEB5C0F6}"/>
              </a:ext>
            </a:extLst>
          </p:cNvPr>
          <p:cNvGraphicFramePr>
            <a:graphicFrameLocks noGrp="1"/>
          </p:cNvGraphicFramePr>
          <p:nvPr>
            <p:extLst>
              <p:ext uri="{D42A27DB-BD31-4B8C-83A1-F6EECF244321}">
                <p14:modId xmlns:p14="http://schemas.microsoft.com/office/powerpoint/2010/main" val="744559362"/>
              </p:ext>
            </p:extLst>
          </p:nvPr>
        </p:nvGraphicFramePr>
        <p:xfrm>
          <a:off x="225533" y="5432166"/>
          <a:ext cx="11581905" cy="1371600"/>
        </p:xfrm>
        <a:graphic>
          <a:graphicData uri="http://schemas.openxmlformats.org/drawingml/2006/table">
            <a:tbl>
              <a:tblPr firstRow="1" firstCol="1" bandRow="1">
                <a:tableStyleId>{5C22544A-7EE6-4342-B048-85BDC9FD1C3A}</a:tableStyleId>
              </a:tblPr>
              <a:tblGrid>
                <a:gridCol w="2144668">
                  <a:extLst>
                    <a:ext uri="{9D8B030D-6E8A-4147-A177-3AD203B41FA5}">
                      <a16:colId xmlns:a16="http://schemas.microsoft.com/office/drawing/2014/main" val="1704516537"/>
                    </a:ext>
                  </a:extLst>
                </a:gridCol>
                <a:gridCol w="3699411">
                  <a:extLst>
                    <a:ext uri="{9D8B030D-6E8A-4147-A177-3AD203B41FA5}">
                      <a16:colId xmlns:a16="http://schemas.microsoft.com/office/drawing/2014/main" val="3138939571"/>
                    </a:ext>
                  </a:extLst>
                </a:gridCol>
                <a:gridCol w="1762539">
                  <a:extLst>
                    <a:ext uri="{9D8B030D-6E8A-4147-A177-3AD203B41FA5}">
                      <a16:colId xmlns:a16="http://schemas.microsoft.com/office/drawing/2014/main" val="2848522048"/>
                    </a:ext>
                  </a:extLst>
                </a:gridCol>
                <a:gridCol w="3975287">
                  <a:extLst>
                    <a:ext uri="{9D8B030D-6E8A-4147-A177-3AD203B41FA5}">
                      <a16:colId xmlns:a16="http://schemas.microsoft.com/office/drawing/2014/main" val="125366580"/>
                    </a:ext>
                  </a:extLst>
                </a:gridCol>
              </a:tblGrid>
              <a:tr h="165100">
                <a:tc>
                  <a:txBody>
                    <a:bodyPr/>
                    <a:lstStyle/>
                    <a:p>
                      <a:pPr algn="l">
                        <a:buNone/>
                      </a:pPr>
                      <a:r>
                        <a:rPr lang="en-US" sz="1800" kern="100">
                          <a:effectLst/>
                        </a:rPr>
                        <a:t>Body</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dirty="0">
                          <a:effectLst/>
                        </a:rPr>
                        <a:t>Number of emails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Delay</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dirty="0">
                          <a:effectLst/>
                        </a:rPr>
                        <a:t>Overall retrieval time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95087803"/>
                  </a:ext>
                </a:extLst>
              </a:tr>
              <a:tr h="165100">
                <a:tc>
                  <a:txBody>
                    <a:bodyPr/>
                    <a:lstStyle/>
                    <a:p>
                      <a:pPr algn="l">
                        <a:buNone/>
                      </a:pPr>
                      <a:r>
                        <a:rPr lang="en-US" sz="1800" kern="0">
                          <a:effectLst/>
                        </a:rPr>
                        <a:t>Hello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0s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dirty="0">
                          <a:effectLst/>
                        </a:rPr>
                        <a:t>35s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1596225"/>
                  </a:ext>
                </a:extLst>
              </a:tr>
              <a:tr h="165100">
                <a:tc>
                  <a:txBody>
                    <a:bodyPr/>
                    <a:lstStyle/>
                    <a:p>
                      <a:pPr algn="l">
                        <a:buNone/>
                      </a:pPr>
                      <a:r>
                        <a:rPr lang="en-US" sz="1800" kern="0">
                          <a:effectLst/>
                        </a:rPr>
                        <a:t>Hello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dirty="0">
                          <a:effectLst/>
                        </a:rPr>
                        <a:t>57s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82567003"/>
                  </a:ext>
                </a:extLst>
              </a:tr>
              <a:tr h="165100">
                <a:tc>
                  <a:txBody>
                    <a:bodyPr/>
                    <a:lstStyle/>
                    <a:p>
                      <a:pPr algn="l">
                        <a:buNone/>
                      </a:pPr>
                      <a:r>
                        <a:rPr lang="en-US" sz="1800" kern="0">
                          <a:effectLst/>
                        </a:rPr>
                        <a:t>Hello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2s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dirty="0">
                          <a:effectLst/>
                        </a:rPr>
                        <a:t>111s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13483572"/>
                  </a:ext>
                </a:extLst>
              </a:tr>
              <a:tr h="165100">
                <a:tc>
                  <a:txBody>
                    <a:bodyPr/>
                    <a:lstStyle/>
                    <a:p>
                      <a:pPr algn="l">
                        <a:buNone/>
                      </a:pPr>
                      <a:r>
                        <a:rPr lang="en-US" sz="1800" kern="0">
                          <a:effectLst/>
                        </a:rPr>
                        <a:t>Hello</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1000</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a:effectLst/>
                        </a:rPr>
                        <a:t>5s</a:t>
                      </a:r>
                      <a:endParaRPr lang="zh-CN" sz="18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l">
                        <a:buNone/>
                      </a:pPr>
                      <a:r>
                        <a:rPr lang="en-US" sz="1800" kern="0" dirty="0">
                          <a:effectLst/>
                        </a:rPr>
                        <a:t>275s</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10199536"/>
                  </a:ext>
                </a:extLst>
              </a:tr>
            </a:tbl>
          </a:graphicData>
        </a:graphic>
      </p:graphicFrame>
      <p:pic>
        <p:nvPicPr>
          <p:cNvPr id="4" name="图片 3" descr="图示&#10;&#10;AI 生成的内容可能不正确。">
            <a:extLst>
              <a:ext uri="{FF2B5EF4-FFF2-40B4-BE49-F238E27FC236}">
                <a16:creationId xmlns:a16="http://schemas.microsoft.com/office/drawing/2014/main" id="{211BD9BD-6A0A-69B0-64FB-88D7138A1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373" y="1047527"/>
            <a:ext cx="8061739" cy="4128944"/>
          </a:xfrm>
          <a:prstGeom prst="rect">
            <a:avLst/>
          </a:prstGeom>
        </p:spPr>
      </p:pic>
      <p:sp>
        <p:nvSpPr>
          <p:cNvPr id="2" name="灯片编号占位符 1">
            <a:extLst>
              <a:ext uri="{FF2B5EF4-FFF2-40B4-BE49-F238E27FC236}">
                <a16:creationId xmlns:a16="http://schemas.microsoft.com/office/drawing/2014/main" id="{7CD65131-6B97-54A7-FE85-34EA373553B3}"/>
              </a:ext>
            </a:extLst>
          </p:cNvPr>
          <p:cNvSpPr>
            <a:spLocks noGrp="1"/>
          </p:cNvSpPr>
          <p:nvPr>
            <p:ph type="sldNum" sz="quarter" idx="12"/>
          </p:nvPr>
        </p:nvSpPr>
        <p:spPr/>
        <p:txBody>
          <a:bodyPr/>
          <a:lstStyle/>
          <a:p>
            <a:fld id="{09463D40-267B-4D12-90DB-89C61847D44D}" type="slidenum">
              <a:rPr lang="zh-CN" altLang="en-US" smtClean="0"/>
              <a:t>14</a:t>
            </a:fld>
            <a:endParaRPr lang="zh-CN" altLang="en-US"/>
          </a:p>
        </p:txBody>
      </p:sp>
    </p:spTree>
    <p:extLst>
      <p:ext uri="{BB962C8B-B14F-4D97-AF65-F5344CB8AC3E}">
        <p14:creationId xmlns:p14="http://schemas.microsoft.com/office/powerpoint/2010/main" val="356668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F3E502D-16F0-ED0D-55FD-46CA9BB6FBA1}"/>
              </a:ext>
            </a:extLst>
          </p:cNvPr>
          <p:cNvPicPr>
            <a:picLocks noChangeAspect="1"/>
          </p:cNvPicPr>
          <p:nvPr/>
        </p:nvPicPr>
        <p:blipFill>
          <a:blip r:embed="rId2"/>
          <a:stretch>
            <a:fillRect/>
          </a:stretch>
        </p:blipFill>
        <p:spPr>
          <a:xfrm>
            <a:off x="1128919" y="1690688"/>
            <a:ext cx="10047825" cy="5079121"/>
          </a:xfrm>
          <a:prstGeom prst="rect">
            <a:avLst/>
          </a:prstGeom>
        </p:spPr>
      </p:pic>
      <p:sp>
        <p:nvSpPr>
          <p:cNvPr id="6" name="Google Shape;103;p25">
            <a:extLst>
              <a:ext uri="{FF2B5EF4-FFF2-40B4-BE49-F238E27FC236}">
                <a16:creationId xmlns:a16="http://schemas.microsoft.com/office/drawing/2014/main" id="{E90C198D-DC1C-056E-15BA-7E9A2C4F7D68}"/>
              </a:ext>
            </a:extLst>
          </p:cNvPr>
          <p:cNvSpPr txBox="1">
            <a:spLocks/>
          </p:cNvSpPr>
          <p:nvPr/>
        </p:nvSpPr>
        <p:spPr>
          <a:xfrm>
            <a:off x="2942736" y="88191"/>
            <a:ext cx="6306528" cy="1154228"/>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6000" dirty="0"/>
              <a:t>A possible solution</a:t>
            </a:r>
          </a:p>
        </p:txBody>
      </p:sp>
      <p:sp>
        <p:nvSpPr>
          <p:cNvPr id="7" name="副标题 2">
            <a:extLst>
              <a:ext uri="{FF2B5EF4-FFF2-40B4-BE49-F238E27FC236}">
                <a16:creationId xmlns:a16="http://schemas.microsoft.com/office/drawing/2014/main" id="{2F63691A-2293-0D37-7F5D-05EF2CA666E5}"/>
              </a:ext>
            </a:extLst>
          </p:cNvPr>
          <p:cNvSpPr txBox="1">
            <a:spLocks/>
          </p:cNvSpPr>
          <p:nvPr/>
        </p:nvSpPr>
        <p:spPr>
          <a:xfrm>
            <a:off x="1097845" y="1101359"/>
            <a:ext cx="10764936" cy="635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400" dirty="0"/>
              <a:t>Set up another mail server for sending &amp; synchronizing emails.</a:t>
            </a:r>
          </a:p>
        </p:txBody>
      </p:sp>
      <p:sp>
        <p:nvSpPr>
          <p:cNvPr id="2" name="灯片编号占位符 1">
            <a:extLst>
              <a:ext uri="{FF2B5EF4-FFF2-40B4-BE49-F238E27FC236}">
                <a16:creationId xmlns:a16="http://schemas.microsoft.com/office/drawing/2014/main" id="{9C5D233C-81C0-F6A2-0E4C-1A7F34A8BBB6}"/>
              </a:ext>
            </a:extLst>
          </p:cNvPr>
          <p:cNvSpPr>
            <a:spLocks noGrp="1"/>
          </p:cNvSpPr>
          <p:nvPr>
            <p:ph type="sldNum" sz="quarter" idx="12"/>
          </p:nvPr>
        </p:nvSpPr>
        <p:spPr/>
        <p:txBody>
          <a:bodyPr/>
          <a:lstStyle/>
          <a:p>
            <a:fld id="{09463D40-267B-4D12-90DB-89C61847D44D}" type="slidenum">
              <a:rPr lang="zh-CN" altLang="en-US" smtClean="0"/>
              <a:t>15</a:t>
            </a:fld>
            <a:endParaRPr lang="zh-CN" altLang="en-US"/>
          </a:p>
        </p:txBody>
      </p:sp>
    </p:spTree>
    <p:extLst>
      <p:ext uri="{BB962C8B-B14F-4D97-AF65-F5344CB8AC3E}">
        <p14:creationId xmlns:p14="http://schemas.microsoft.com/office/powerpoint/2010/main" val="2655122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DDDC080C-85E0-C521-76F8-FCE357C73867}"/>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93CE0823-49E9-523E-5D57-57D612974FEE}"/>
              </a:ext>
            </a:extLst>
          </p:cNvPr>
          <p:cNvSpPr txBox="1">
            <a:spLocks noGrp="1"/>
          </p:cNvSpPr>
          <p:nvPr>
            <p:ph type="ctrTitle"/>
          </p:nvPr>
        </p:nvSpPr>
        <p:spPr>
          <a:xfrm>
            <a:off x="415600" y="44174"/>
            <a:ext cx="11360800"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How do the </a:t>
            </a:r>
            <a:r>
              <a:rPr lang="en-US" altLang="zh-CN" b="1" dirty="0"/>
              <a:t>email</a:t>
            </a:r>
            <a:r>
              <a:rPr lang="en-US" altLang="zh-CN" dirty="0"/>
              <a:t> systems work?</a:t>
            </a:r>
            <a:endParaRPr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06A22013-396E-248C-EE02-AFFECA0C491A}"/>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E8708E92-AA8E-FAAD-E244-EAEC0CBBE968}"/>
              </a:ext>
            </a:extLst>
          </p:cNvPr>
          <p:cNvSpPr>
            <a:spLocks noGrp="1"/>
          </p:cNvSpPr>
          <p:nvPr>
            <p:ph type="subTitle" idx="1"/>
          </p:nvPr>
        </p:nvSpPr>
        <p:spPr>
          <a:xfrm>
            <a:off x="1465051" y="1084520"/>
            <a:ext cx="9167507" cy="2264735"/>
          </a:xfrm>
        </p:spPr>
        <p:txBody>
          <a:bodyPr>
            <a:normAutofit lnSpcReduction="10000"/>
          </a:bodyPr>
          <a:lstStyle/>
          <a:p>
            <a:pPr algn="l"/>
            <a:r>
              <a:rPr lang="en-US" altLang="zh-CN" dirty="0"/>
              <a:t>The MUA is the client app, like Thunderbird. </a:t>
            </a:r>
          </a:p>
          <a:p>
            <a:pPr algn="l"/>
            <a:r>
              <a:rPr lang="en-US" altLang="zh-CN" dirty="0"/>
              <a:t>These in the box are server-side apps, like Postfix and Dovecot.</a:t>
            </a:r>
            <a:endParaRPr lang="zh-CN" altLang="zh-CN" dirty="0"/>
          </a:p>
          <a:p>
            <a:pPr algn="l"/>
            <a:r>
              <a:rPr lang="en-US" altLang="zh-CN" dirty="0"/>
              <a:t>Alice wrote an email in Thunderbird → Thunderbird hands it to the server → The Postfix delivers it to the recipient’s server → The Dovecot store it in MS →  The recipient’s  Thunderbird picks it up so Bob can read it.</a:t>
            </a:r>
            <a:endParaRPr lang="zh-CN" altLang="en-US" dirty="0"/>
          </a:p>
        </p:txBody>
      </p:sp>
      <p:pic>
        <p:nvPicPr>
          <p:cNvPr id="6" name="图片 5">
            <a:extLst>
              <a:ext uri="{FF2B5EF4-FFF2-40B4-BE49-F238E27FC236}">
                <a16:creationId xmlns:a16="http://schemas.microsoft.com/office/drawing/2014/main" id="{ADF07D2A-F47C-6878-A28F-93CBB6BC438F}"/>
              </a:ext>
            </a:extLst>
          </p:cNvPr>
          <p:cNvPicPr>
            <a:picLocks noChangeAspect="1"/>
          </p:cNvPicPr>
          <p:nvPr/>
        </p:nvPicPr>
        <p:blipFill>
          <a:blip r:embed="rId3"/>
          <a:stretch>
            <a:fillRect/>
          </a:stretch>
        </p:blipFill>
        <p:spPr>
          <a:xfrm>
            <a:off x="2209606" y="3285460"/>
            <a:ext cx="7839610" cy="3572540"/>
          </a:xfrm>
          <a:prstGeom prst="rect">
            <a:avLst/>
          </a:prstGeom>
        </p:spPr>
      </p:pic>
      <p:sp>
        <p:nvSpPr>
          <p:cNvPr id="2" name="灯片编号占位符 1">
            <a:extLst>
              <a:ext uri="{FF2B5EF4-FFF2-40B4-BE49-F238E27FC236}">
                <a16:creationId xmlns:a16="http://schemas.microsoft.com/office/drawing/2014/main" id="{7FE61D8D-EA8F-6617-CC9F-AC2E69768BDF}"/>
              </a:ext>
            </a:extLst>
          </p:cNvPr>
          <p:cNvSpPr>
            <a:spLocks noGrp="1"/>
          </p:cNvSpPr>
          <p:nvPr>
            <p:ph type="sldNum" sz="quarter" idx="12"/>
          </p:nvPr>
        </p:nvSpPr>
        <p:spPr/>
        <p:txBody>
          <a:bodyPr/>
          <a:lstStyle/>
          <a:p>
            <a:fld id="{09463D40-267B-4D12-90DB-89C61847D44D}" type="slidenum">
              <a:rPr lang="zh-CN" altLang="en-US" smtClean="0"/>
              <a:t>2</a:t>
            </a:fld>
            <a:endParaRPr lang="zh-CN" altLang="en-US"/>
          </a:p>
        </p:txBody>
      </p:sp>
    </p:spTree>
    <p:extLst>
      <p:ext uri="{BB962C8B-B14F-4D97-AF65-F5344CB8AC3E}">
        <p14:creationId xmlns:p14="http://schemas.microsoft.com/office/powerpoint/2010/main" val="3083626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40EDCDD9-7A6D-736E-CFD2-68472F7F7DF7}"/>
            </a:ext>
          </a:extLst>
        </p:cNvPr>
        <p:cNvGrpSpPr/>
        <p:nvPr/>
      </p:nvGrpSpPr>
      <p:grpSpPr>
        <a:xfrm>
          <a:off x="0" y="0"/>
          <a:ext cx="0" cy="0"/>
          <a:chOff x="0" y="0"/>
          <a:chExt cx="0" cy="0"/>
        </a:xfrm>
      </p:grpSpPr>
      <p:sp>
        <p:nvSpPr>
          <p:cNvPr id="17" name="矩形 16">
            <a:extLst>
              <a:ext uri="{FF2B5EF4-FFF2-40B4-BE49-F238E27FC236}">
                <a16:creationId xmlns:a16="http://schemas.microsoft.com/office/drawing/2014/main" id="{753C771F-986F-B6F3-D6D4-DE2BF925E332}"/>
              </a:ext>
            </a:extLst>
          </p:cNvPr>
          <p:cNvSpPr/>
          <p:nvPr/>
        </p:nvSpPr>
        <p:spPr>
          <a:xfrm>
            <a:off x="-18717" y="2517913"/>
            <a:ext cx="1255441" cy="4340087"/>
          </a:xfrm>
          <a:prstGeom prst="rect">
            <a:avLst/>
          </a:prstGeom>
          <a:solidFill>
            <a:srgbClr val="FCDF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Google Shape;103;p25">
            <a:extLst>
              <a:ext uri="{FF2B5EF4-FFF2-40B4-BE49-F238E27FC236}">
                <a16:creationId xmlns:a16="http://schemas.microsoft.com/office/drawing/2014/main" id="{AB38E2D8-9BE4-CDA3-D406-94AF94AD276C}"/>
              </a:ext>
            </a:extLst>
          </p:cNvPr>
          <p:cNvSpPr txBox="1">
            <a:spLocks noGrp="1"/>
          </p:cNvSpPr>
          <p:nvPr>
            <p:ph type="ctrTitle"/>
          </p:nvPr>
        </p:nvSpPr>
        <p:spPr>
          <a:xfrm>
            <a:off x="415600" y="44174"/>
            <a:ext cx="11360800"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How the email systems work?</a:t>
            </a:r>
            <a:endParaRPr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B5544FCA-257E-3157-E850-779D62214A03}"/>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7A01EE1F-6D56-B036-F292-E63D3A92CC06}"/>
              </a:ext>
            </a:extLst>
          </p:cNvPr>
          <p:cNvSpPr>
            <a:spLocks noGrp="1"/>
          </p:cNvSpPr>
          <p:nvPr>
            <p:ph type="subTitle" idx="1"/>
          </p:nvPr>
        </p:nvSpPr>
        <p:spPr>
          <a:xfrm>
            <a:off x="1566574" y="1832572"/>
            <a:ext cx="10411560" cy="1655762"/>
          </a:xfrm>
        </p:spPr>
        <p:txBody>
          <a:bodyPr>
            <a:normAutofit/>
          </a:bodyPr>
          <a:lstStyle/>
          <a:p>
            <a:pPr algn="l"/>
            <a:r>
              <a:rPr lang="en-US" altLang="zh-CN" dirty="0"/>
              <a:t>Client	        </a:t>
            </a:r>
            <a:r>
              <a:rPr lang="zh-CN" altLang="en-US" dirty="0"/>
              <a:t>→  </a:t>
            </a:r>
            <a:r>
              <a:rPr lang="en-US" altLang="zh-CN" dirty="0"/>
              <a:t>	Mail Server         </a:t>
            </a:r>
            <a:r>
              <a:rPr lang="zh-CN" altLang="en-US" dirty="0"/>
              <a:t>→  </a:t>
            </a:r>
            <a:r>
              <a:rPr lang="en-US" altLang="zh-CN" dirty="0"/>
              <a:t>	      Mail Server          </a:t>
            </a:r>
            <a:r>
              <a:rPr lang="zh-CN" altLang="en-US" dirty="0"/>
              <a:t>→  </a:t>
            </a:r>
            <a:r>
              <a:rPr lang="en-US" altLang="zh-CN" dirty="0"/>
              <a:t>	Client</a:t>
            </a:r>
            <a:endParaRPr lang="zh-CN" altLang="zh-CN" dirty="0"/>
          </a:p>
        </p:txBody>
      </p:sp>
      <p:pic>
        <p:nvPicPr>
          <p:cNvPr id="2" name="图片 1" descr="图片包含 图示&#10;&#10;AI 生成的内容可能不正确。">
            <a:extLst>
              <a:ext uri="{FF2B5EF4-FFF2-40B4-BE49-F238E27FC236}">
                <a16:creationId xmlns:a16="http://schemas.microsoft.com/office/drawing/2014/main" id="{CF7E47B9-65B1-5458-7123-CBA57EF1B200}"/>
              </a:ext>
            </a:extLst>
          </p:cNvPr>
          <p:cNvPicPr>
            <a:picLocks noChangeAspect="1"/>
          </p:cNvPicPr>
          <p:nvPr/>
        </p:nvPicPr>
        <p:blipFill>
          <a:blip r:embed="rId3"/>
          <a:stretch>
            <a:fillRect/>
          </a:stretch>
        </p:blipFill>
        <p:spPr>
          <a:xfrm>
            <a:off x="1236724" y="2517913"/>
            <a:ext cx="10995064" cy="4340087"/>
          </a:xfrm>
          <a:prstGeom prst="rect">
            <a:avLst/>
          </a:prstGeom>
        </p:spPr>
      </p:pic>
      <p:pic>
        <p:nvPicPr>
          <p:cNvPr id="5" name="图片 4" descr="图标&#10;&#10;AI 生成的内容可能不正确。">
            <a:extLst>
              <a:ext uri="{FF2B5EF4-FFF2-40B4-BE49-F238E27FC236}">
                <a16:creationId xmlns:a16="http://schemas.microsoft.com/office/drawing/2014/main" id="{B4BF1416-4EED-BE3D-AD90-A59052CB1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00" y="5649209"/>
            <a:ext cx="475760" cy="475760"/>
          </a:xfrm>
          <a:prstGeom prst="rect">
            <a:avLst/>
          </a:prstGeom>
        </p:spPr>
      </p:pic>
      <p:pic>
        <p:nvPicPr>
          <p:cNvPr id="6" name="图片 5" descr="图标&#10;&#10;AI 生成的内容可能不正确。">
            <a:extLst>
              <a:ext uri="{FF2B5EF4-FFF2-40B4-BE49-F238E27FC236}">
                <a16:creationId xmlns:a16="http://schemas.microsoft.com/office/drawing/2014/main" id="{955BC964-919B-421B-0583-54EA2ACD1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1160" y="5252914"/>
            <a:ext cx="475760" cy="475760"/>
          </a:xfrm>
          <a:prstGeom prst="rect">
            <a:avLst/>
          </a:prstGeom>
        </p:spPr>
      </p:pic>
      <p:pic>
        <p:nvPicPr>
          <p:cNvPr id="8" name="图片 7" descr="卡通人物&#10;&#10;AI 生成的内容可能不正确。">
            <a:extLst>
              <a:ext uri="{FF2B5EF4-FFF2-40B4-BE49-F238E27FC236}">
                <a16:creationId xmlns:a16="http://schemas.microsoft.com/office/drawing/2014/main" id="{E7247BD1-F75D-C0F2-66D1-2322BE7100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5752" y="5378448"/>
            <a:ext cx="716803" cy="541522"/>
          </a:xfrm>
          <a:prstGeom prst="rect">
            <a:avLst/>
          </a:prstGeom>
        </p:spPr>
      </p:pic>
      <p:sp>
        <p:nvSpPr>
          <p:cNvPr id="10" name="文本框 9">
            <a:extLst>
              <a:ext uri="{FF2B5EF4-FFF2-40B4-BE49-F238E27FC236}">
                <a16:creationId xmlns:a16="http://schemas.microsoft.com/office/drawing/2014/main" id="{CCC26998-2081-7A15-EE69-C60DA4109321}"/>
              </a:ext>
            </a:extLst>
          </p:cNvPr>
          <p:cNvSpPr txBox="1"/>
          <p:nvPr/>
        </p:nvSpPr>
        <p:spPr>
          <a:xfrm>
            <a:off x="14925" y="6127738"/>
            <a:ext cx="1402522" cy="338554"/>
          </a:xfrm>
          <a:prstGeom prst="rect">
            <a:avLst/>
          </a:prstGeom>
          <a:noFill/>
        </p:spPr>
        <p:txBody>
          <a:bodyPr wrap="square" rtlCol="0">
            <a:spAutoFit/>
          </a:bodyPr>
          <a:lstStyle/>
          <a:p>
            <a:r>
              <a:rPr lang="en-US" altLang="zh-CN" sz="1600" dirty="0">
                <a:solidFill>
                  <a:schemeClr val="tx2">
                    <a:lumMod val="75000"/>
                    <a:lumOff val="25000"/>
                  </a:schemeClr>
                </a:solidFill>
              </a:rPr>
              <a:t>Thunderbird</a:t>
            </a:r>
            <a:endParaRPr lang="zh-CN" altLang="en-US" sz="1600" dirty="0">
              <a:solidFill>
                <a:schemeClr val="tx2">
                  <a:lumMod val="75000"/>
                  <a:lumOff val="25000"/>
                </a:schemeClr>
              </a:solidFill>
            </a:endParaRPr>
          </a:p>
        </p:txBody>
      </p:sp>
      <p:sp>
        <p:nvSpPr>
          <p:cNvPr id="11" name="矩形 10">
            <a:extLst>
              <a:ext uri="{FF2B5EF4-FFF2-40B4-BE49-F238E27FC236}">
                <a16:creationId xmlns:a16="http://schemas.microsoft.com/office/drawing/2014/main" id="{F1ED06CF-40E5-26E1-E2F3-107778E00EE1}"/>
              </a:ext>
            </a:extLst>
          </p:cNvPr>
          <p:cNvSpPr/>
          <p:nvPr/>
        </p:nvSpPr>
        <p:spPr>
          <a:xfrm>
            <a:off x="4377634" y="4744278"/>
            <a:ext cx="4890053" cy="1590262"/>
          </a:xfrm>
          <a:prstGeom prst="rect">
            <a:avLst/>
          </a:prstGeom>
          <a:noFill/>
          <a:ln w="57150">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6F14807-F8DD-F6D5-F90B-6432E5E1F245}"/>
              </a:ext>
            </a:extLst>
          </p:cNvPr>
          <p:cNvSpPr txBox="1"/>
          <p:nvPr/>
        </p:nvSpPr>
        <p:spPr>
          <a:xfrm>
            <a:off x="10825352" y="5734439"/>
            <a:ext cx="1402522" cy="338554"/>
          </a:xfrm>
          <a:prstGeom prst="rect">
            <a:avLst/>
          </a:prstGeom>
          <a:noFill/>
        </p:spPr>
        <p:txBody>
          <a:bodyPr wrap="square" rtlCol="0">
            <a:spAutoFit/>
          </a:bodyPr>
          <a:lstStyle/>
          <a:p>
            <a:r>
              <a:rPr lang="en-US" altLang="zh-CN" sz="1600" dirty="0">
                <a:solidFill>
                  <a:schemeClr val="tx2">
                    <a:lumMod val="75000"/>
                    <a:lumOff val="25000"/>
                  </a:schemeClr>
                </a:solidFill>
              </a:rPr>
              <a:t>Thunderbird</a:t>
            </a:r>
            <a:endParaRPr lang="zh-CN" altLang="en-US" sz="1600" dirty="0">
              <a:solidFill>
                <a:schemeClr val="tx2">
                  <a:lumMod val="75000"/>
                  <a:lumOff val="25000"/>
                </a:schemeClr>
              </a:solidFill>
            </a:endParaRPr>
          </a:p>
        </p:txBody>
      </p:sp>
      <p:sp>
        <p:nvSpPr>
          <p:cNvPr id="13" name="文本框 12">
            <a:extLst>
              <a:ext uri="{FF2B5EF4-FFF2-40B4-BE49-F238E27FC236}">
                <a16:creationId xmlns:a16="http://schemas.microsoft.com/office/drawing/2014/main" id="{45F88D83-8EE9-CB31-5DED-9DA92E8BC4E3}"/>
              </a:ext>
            </a:extLst>
          </p:cNvPr>
          <p:cNvSpPr txBox="1"/>
          <p:nvPr/>
        </p:nvSpPr>
        <p:spPr>
          <a:xfrm>
            <a:off x="6370170" y="5899233"/>
            <a:ext cx="1024552" cy="338554"/>
          </a:xfrm>
          <a:prstGeom prst="rect">
            <a:avLst/>
          </a:prstGeom>
          <a:noFill/>
        </p:spPr>
        <p:txBody>
          <a:bodyPr wrap="square" rtlCol="0">
            <a:spAutoFit/>
          </a:bodyPr>
          <a:lstStyle/>
          <a:p>
            <a:r>
              <a:rPr lang="en-US" altLang="zh-CN" sz="1600" dirty="0">
                <a:latin typeface="Arial Black" panose="020B0A04020102020204" pitchFamily="34" charset="0"/>
              </a:rPr>
              <a:t>Postfix</a:t>
            </a:r>
            <a:endParaRPr lang="zh-CN" altLang="en-US" sz="1600" dirty="0">
              <a:latin typeface="Arial Black" panose="020B0A04020102020204" pitchFamily="34" charset="0"/>
            </a:endParaRPr>
          </a:p>
        </p:txBody>
      </p:sp>
      <p:pic>
        <p:nvPicPr>
          <p:cNvPr id="15" name="图片 14" descr="图标&#10;&#10;AI 生成的内容可能不正确。">
            <a:extLst>
              <a:ext uri="{FF2B5EF4-FFF2-40B4-BE49-F238E27FC236}">
                <a16:creationId xmlns:a16="http://schemas.microsoft.com/office/drawing/2014/main" id="{7D728E82-C6A7-2C84-E06B-C408A98B8B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164" y="3784618"/>
            <a:ext cx="1053022" cy="436200"/>
          </a:xfrm>
          <a:prstGeom prst="rect">
            <a:avLst/>
          </a:prstGeom>
        </p:spPr>
      </p:pic>
      <p:sp>
        <p:nvSpPr>
          <p:cNvPr id="16" name="矩形 15">
            <a:extLst>
              <a:ext uri="{FF2B5EF4-FFF2-40B4-BE49-F238E27FC236}">
                <a16:creationId xmlns:a16="http://schemas.microsoft.com/office/drawing/2014/main" id="{CDBCC05B-3A20-B6FA-60C9-0DFAF13B9513}"/>
              </a:ext>
            </a:extLst>
          </p:cNvPr>
          <p:cNvSpPr/>
          <p:nvPr/>
        </p:nvSpPr>
        <p:spPr>
          <a:xfrm>
            <a:off x="4377634" y="3348467"/>
            <a:ext cx="4890053" cy="1339728"/>
          </a:xfrm>
          <a:prstGeom prst="rect">
            <a:avLst/>
          </a:prstGeom>
          <a:noFill/>
          <a:ln w="5715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pic>
        <p:nvPicPr>
          <p:cNvPr id="19" name="图片 18" descr="徽标&#10;&#10;AI 生成的内容可能不正确。">
            <a:extLst>
              <a:ext uri="{FF2B5EF4-FFF2-40B4-BE49-F238E27FC236}">
                <a16:creationId xmlns:a16="http://schemas.microsoft.com/office/drawing/2014/main" id="{B408A6BF-3639-50C6-75BC-3C1A15BB17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1588" y="5031063"/>
            <a:ext cx="342473" cy="342473"/>
          </a:xfrm>
          <a:prstGeom prst="rect">
            <a:avLst/>
          </a:prstGeom>
        </p:spPr>
      </p:pic>
      <p:pic>
        <p:nvPicPr>
          <p:cNvPr id="21" name="图片 20" descr="图标&#10;&#10;AI 生成的内容可能不正确。">
            <a:extLst>
              <a:ext uri="{FF2B5EF4-FFF2-40B4-BE49-F238E27FC236}">
                <a16:creationId xmlns:a16="http://schemas.microsoft.com/office/drawing/2014/main" id="{2F402DAE-DACD-F750-A180-72ABF20047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37430" y="3551096"/>
            <a:ext cx="355618" cy="355618"/>
          </a:xfrm>
          <a:prstGeom prst="rect">
            <a:avLst/>
          </a:prstGeom>
        </p:spPr>
      </p:pic>
      <p:pic>
        <p:nvPicPr>
          <p:cNvPr id="22" name="图片 21" descr="徽标&#10;&#10;AI 生成的内容可能不正确。">
            <a:extLst>
              <a:ext uri="{FF2B5EF4-FFF2-40B4-BE49-F238E27FC236}">
                <a16:creationId xmlns:a16="http://schemas.microsoft.com/office/drawing/2014/main" id="{A47455A6-4E0C-A1DF-57FE-2988B506B7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0575" y="5025970"/>
            <a:ext cx="342473" cy="342473"/>
          </a:xfrm>
          <a:prstGeom prst="rect">
            <a:avLst/>
          </a:prstGeom>
        </p:spPr>
      </p:pic>
      <p:sp>
        <p:nvSpPr>
          <p:cNvPr id="23" name="灯片编号占位符 22">
            <a:extLst>
              <a:ext uri="{FF2B5EF4-FFF2-40B4-BE49-F238E27FC236}">
                <a16:creationId xmlns:a16="http://schemas.microsoft.com/office/drawing/2014/main" id="{C067A0FA-131D-7D77-B855-13FB65691E11}"/>
              </a:ext>
            </a:extLst>
          </p:cNvPr>
          <p:cNvSpPr>
            <a:spLocks noGrp="1"/>
          </p:cNvSpPr>
          <p:nvPr>
            <p:ph type="sldNum" sz="quarter" idx="12"/>
          </p:nvPr>
        </p:nvSpPr>
        <p:spPr/>
        <p:txBody>
          <a:bodyPr/>
          <a:lstStyle/>
          <a:p>
            <a:fld id="{09463D40-267B-4D12-90DB-89C61847D44D}" type="slidenum">
              <a:rPr lang="zh-CN" altLang="en-US" smtClean="0"/>
              <a:t>3</a:t>
            </a:fld>
            <a:endParaRPr lang="zh-CN" altLang="en-US"/>
          </a:p>
        </p:txBody>
      </p:sp>
    </p:spTree>
    <p:extLst>
      <p:ext uri="{BB962C8B-B14F-4D97-AF65-F5344CB8AC3E}">
        <p14:creationId xmlns:p14="http://schemas.microsoft.com/office/powerpoint/2010/main" val="730389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6E7A5A6F-1F3E-D337-5240-0DDC3EDF486B}"/>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7CCE846D-3975-F704-6C62-BA2A17A6759F}"/>
              </a:ext>
            </a:extLst>
          </p:cNvPr>
          <p:cNvSpPr txBox="1">
            <a:spLocks noGrp="1"/>
          </p:cNvSpPr>
          <p:nvPr>
            <p:ph type="ctrTitle"/>
          </p:nvPr>
        </p:nvSpPr>
        <p:spPr>
          <a:xfrm>
            <a:off x="415600" y="44174"/>
            <a:ext cx="11360800"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The features of space networks</a:t>
            </a:r>
            <a:endParaRPr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2942CC67-4336-0901-A7B2-D606A02CE065}"/>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FC124387-649A-337A-06B5-AB8A34E6221F}"/>
              </a:ext>
            </a:extLst>
          </p:cNvPr>
          <p:cNvSpPr>
            <a:spLocks noGrp="1"/>
          </p:cNvSpPr>
          <p:nvPr>
            <p:ph type="subTitle" idx="1"/>
          </p:nvPr>
        </p:nvSpPr>
        <p:spPr>
          <a:xfrm>
            <a:off x="1412043" y="1274392"/>
            <a:ext cx="9140771" cy="2298148"/>
          </a:xfrm>
        </p:spPr>
        <p:txBody>
          <a:bodyPr>
            <a:normAutofit/>
          </a:bodyPr>
          <a:lstStyle/>
          <a:p>
            <a:pPr algn="l"/>
            <a:r>
              <a:rPr lang="en-US" altLang="zh-CN" dirty="0"/>
              <a:t>Since the two planets are very far from each other. (it takes light several minutes to travel from Earth to Mars), we need a lot of satellites in between to pass along the signal. Plus, these satellites are always moving, so the network can sometimes break the signal. Because of this, space networks usually have two main features: </a:t>
            </a:r>
            <a:r>
              <a:rPr lang="en-US" altLang="zh-CN" b="1" dirty="0"/>
              <a:t>high delays </a:t>
            </a:r>
            <a:r>
              <a:rPr lang="en-US" altLang="zh-CN" dirty="0"/>
              <a:t>and </a:t>
            </a:r>
            <a:r>
              <a:rPr lang="en-US" altLang="zh-CN" b="1" dirty="0"/>
              <a:t>frequent disruptions</a:t>
            </a:r>
            <a:r>
              <a:rPr lang="en-US" altLang="zh-CN" dirty="0"/>
              <a:t>.</a:t>
            </a:r>
            <a:endParaRPr lang="zh-CN" altLang="zh-CN" dirty="0"/>
          </a:p>
        </p:txBody>
      </p:sp>
      <p:pic>
        <p:nvPicPr>
          <p:cNvPr id="6" name="图片 5">
            <a:extLst>
              <a:ext uri="{FF2B5EF4-FFF2-40B4-BE49-F238E27FC236}">
                <a16:creationId xmlns:a16="http://schemas.microsoft.com/office/drawing/2014/main" id="{354D9B1F-DF28-CBA0-C6DF-2FE5FE0B8639}"/>
              </a:ext>
            </a:extLst>
          </p:cNvPr>
          <p:cNvPicPr>
            <a:picLocks noChangeAspect="1"/>
          </p:cNvPicPr>
          <p:nvPr/>
        </p:nvPicPr>
        <p:blipFill>
          <a:blip r:embed="rId3"/>
          <a:stretch>
            <a:fillRect/>
          </a:stretch>
        </p:blipFill>
        <p:spPr>
          <a:xfrm>
            <a:off x="941902" y="3903025"/>
            <a:ext cx="10308195" cy="2954975"/>
          </a:xfrm>
          <a:prstGeom prst="rect">
            <a:avLst/>
          </a:prstGeom>
        </p:spPr>
      </p:pic>
      <p:pic>
        <p:nvPicPr>
          <p:cNvPr id="8" name="图片 7" descr="手机屏幕的截图&#10;&#10;AI 生成的内容可能不正确。">
            <a:extLst>
              <a:ext uri="{FF2B5EF4-FFF2-40B4-BE49-F238E27FC236}">
                <a16:creationId xmlns:a16="http://schemas.microsoft.com/office/drawing/2014/main" id="{EF03B179-BBFA-373E-BB33-9BF21429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8345" y="4715908"/>
            <a:ext cx="473148" cy="473148"/>
          </a:xfrm>
          <a:prstGeom prst="rect">
            <a:avLst/>
          </a:prstGeom>
        </p:spPr>
      </p:pic>
      <p:pic>
        <p:nvPicPr>
          <p:cNvPr id="9" name="图片 8" descr="手机屏幕的截图&#10;&#10;AI 生成的内容可能不正确。">
            <a:extLst>
              <a:ext uri="{FF2B5EF4-FFF2-40B4-BE49-F238E27FC236}">
                <a16:creationId xmlns:a16="http://schemas.microsoft.com/office/drawing/2014/main" id="{7E59C06C-C459-000C-B7BC-6995FDEE5F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4563" y="5505195"/>
            <a:ext cx="473148" cy="473148"/>
          </a:xfrm>
          <a:prstGeom prst="rect">
            <a:avLst/>
          </a:prstGeom>
        </p:spPr>
      </p:pic>
      <p:sp>
        <p:nvSpPr>
          <p:cNvPr id="2" name="灯片编号占位符 1">
            <a:extLst>
              <a:ext uri="{FF2B5EF4-FFF2-40B4-BE49-F238E27FC236}">
                <a16:creationId xmlns:a16="http://schemas.microsoft.com/office/drawing/2014/main" id="{829ED669-408E-EA49-D40E-2747DBA99E6B}"/>
              </a:ext>
            </a:extLst>
          </p:cNvPr>
          <p:cNvSpPr>
            <a:spLocks noGrp="1"/>
          </p:cNvSpPr>
          <p:nvPr>
            <p:ph type="sldNum" sz="quarter" idx="12"/>
          </p:nvPr>
        </p:nvSpPr>
        <p:spPr/>
        <p:txBody>
          <a:bodyPr/>
          <a:lstStyle/>
          <a:p>
            <a:fld id="{09463D40-267B-4D12-90DB-89C61847D44D}" type="slidenum">
              <a:rPr lang="zh-CN" altLang="en-US" smtClean="0"/>
              <a:t>4</a:t>
            </a:fld>
            <a:endParaRPr lang="zh-CN" altLang="en-US"/>
          </a:p>
        </p:txBody>
      </p:sp>
    </p:spTree>
    <p:extLst>
      <p:ext uri="{BB962C8B-B14F-4D97-AF65-F5344CB8AC3E}">
        <p14:creationId xmlns:p14="http://schemas.microsoft.com/office/powerpoint/2010/main" val="3366923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D27AE941-428E-76BB-13E4-D375369F7353}"/>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4A8CDAFE-6AFE-2229-A2EC-46A57B591F24}"/>
              </a:ext>
            </a:extLst>
          </p:cNvPr>
          <p:cNvSpPr txBox="1">
            <a:spLocks noGrp="1"/>
          </p:cNvSpPr>
          <p:nvPr>
            <p:ph type="ctrTitle"/>
          </p:nvPr>
        </p:nvSpPr>
        <p:spPr>
          <a:xfrm>
            <a:off x="50982" y="6910"/>
            <a:ext cx="12090035" cy="1154228"/>
          </a:xfrm>
          <a:prstGeom prst="rect">
            <a:avLst/>
          </a:prstGeom>
        </p:spPr>
        <p:txBody>
          <a:bodyPr spcFirstLastPara="1" vert="horz" wrap="square" lIns="121900" tIns="121900" rIns="121900" bIns="121900" rtlCol="0" anchor="b" anchorCtr="0">
            <a:normAutofit fontScale="90000"/>
          </a:bodyPr>
          <a:lstStyle/>
          <a:p>
            <a:pPr>
              <a:spcBef>
                <a:spcPts val="0"/>
              </a:spcBef>
            </a:pPr>
            <a:r>
              <a:rPr lang="en-US" altLang="zh-CN" dirty="0"/>
              <a:t>Why don’t traditional email systems work?</a:t>
            </a:r>
            <a:endParaRPr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1A824AFD-F13A-3EF8-0411-77C5A0D6CDD9}"/>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71C41AE6-B928-A821-6832-704E89388E93}"/>
              </a:ext>
            </a:extLst>
          </p:cNvPr>
          <p:cNvSpPr>
            <a:spLocks noGrp="1"/>
          </p:cNvSpPr>
          <p:nvPr>
            <p:ph type="subTitle" idx="1"/>
          </p:nvPr>
        </p:nvSpPr>
        <p:spPr>
          <a:xfrm>
            <a:off x="259103" y="1279123"/>
            <a:ext cx="12090035" cy="1732253"/>
          </a:xfrm>
        </p:spPr>
        <p:txBody>
          <a:bodyPr>
            <a:normAutofit/>
          </a:bodyPr>
          <a:lstStyle/>
          <a:p>
            <a:pPr algn="l"/>
            <a:r>
              <a:rPr lang="en-US" altLang="zh-CN" dirty="0"/>
              <a:t>Traditional email uses SMTP to send messages, and SMTP itself is based on TCP/IP. They rely on low-latency, uninterrupted networks, because their communication process relies on multiple handshakes. However, space networks have </a:t>
            </a:r>
            <a:r>
              <a:rPr lang="en-US" altLang="zh-CN" b="1" dirty="0"/>
              <a:t>high delays </a:t>
            </a:r>
            <a:r>
              <a:rPr lang="en-US" altLang="zh-CN" dirty="0"/>
              <a:t>and </a:t>
            </a:r>
            <a:r>
              <a:rPr lang="en-US" altLang="zh-CN" b="1" dirty="0"/>
              <a:t>frequent disruptions</a:t>
            </a:r>
            <a:r>
              <a:rPr lang="en-US" altLang="zh-CN" dirty="0"/>
              <a:t>, making these traditional systems unreliable in such environments.</a:t>
            </a:r>
            <a:endParaRPr lang="zh-CN" altLang="zh-CN" dirty="0"/>
          </a:p>
        </p:txBody>
      </p:sp>
      <p:pic>
        <p:nvPicPr>
          <p:cNvPr id="4" name="图片 3">
            <a:extLst>
              <a:ext uri="{FF2B5EF4-FFF2-40B4-BE49-F238E27FC236}">
                <a16:creationId xmlns:a16="http://schemas.microsoft.com/office/drawing/2014/main" id="{387F5324-BBFD-7C7C-02B9-4FA9269C97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6393" y="2760407"/>
            <a:ext cx="2981345" cy="4090683"/>
          </a:xfrm>
          <a:prstGeom prst="rect">
            <a:avLst/>
          </a:prstGeom>
          <a:noFill/>
          <a:ln>
            <a:noFill/>
          </a:ln>
        </p:spPr>
      </p:pic>
      <p:pic>
        <p:nvPicPr>
          <p:cNvPr id="5" name="图片 4" descr="图示&#10;&#10;AI 生成的内容可能不正确。">
            <a:extLst>
              <a:ext uri="{FF2B5EF4-FFF2-40B4-BE49-F238E27FC236}">
                <a16:creationId xmlns:a16="http://schemas.microsoft.com/office/drawing/2014/main" id="{B820362A-6B91-E640-A46E-CC532FD5E691}"/>
              </a:ext>
            </a:extLst>
          </p:cNvPr>
          <p:cNvPicPr>
            <a:picLocks noChangeAspect="1"/>
          </p:cNvPicPr>
          <p:nvPr/>
        </p:nvPicPr>
        <p:blipFill>
          <a:blip r:embed="rId4"/>
          <a:stretch>
            <a:fillRect/>
          </a:stretch>
        </p:blipFill>
        <p:spPr>
          <a:xfrm>
            <a:off x="4496510" y="3263531"/>
            <a:ext cx="7101019" cy="2435636"/>
          </a:xfrm>
          <a:prstGeom prst="rect">
            <a:avLst/>
          </a:prstGeom>
        </p:spPr>
      </p:pic>
      <p:sp>
        <p:nvSpPr>
          <p:cNvPr id="7" name="文本框 6">
            <a:extLst>
              <a:ext uri="{FF2B5EF4-FFF2-40B4-BE49-F238E27FC236}">
                <a16:creationId xmlns:a16="http://schemas.microsoft.com/office/drawing/2014/main" id="{3D87B767-5FD1-01A4-DADB-CF2201CB4B05}"/>
              </a:ext>
            </a:extLst>
          </p:cNvPr>
          <p:cNvSpPr txBox="1"/>
          <p:nvPr/>
        </p:nvSpPr>
        <p:spPr>
          <a:xfrm>
            <a:off x="5288358" y="5951322"/>
            <a:ext cx="6418470" cy="369332"/>
          </a:xfrm>
          <a:prstGeom prst="rect">
            <a:avLst/>
          </a:prstGeom>
          <a:noFill/>
        </p:spPr>
        <p:txBody>
          <a:bodyPr wrap="square">
            <a:spAutoFit/>
          </a:bodyPr>
          <a:lstStyle/>
          <a:p>
            <a:r>
              <a:rPr lang="en-US" altLang="zh-CN" b="0" i="0" dirty="0">
                <a:effectLst/>
                <a:latin typeface="+mn-ea"/>
              </a:rPr>
              <a:t>A lot of Round-Trips</a:t>
            </a:r>
            <a:endParaRPr lang="zh-CN" altLang="en-US" dirty="0">
              <a:latin typeface="+mn-ea"/>
            </a:endParaRPr>
          </a:p>
        </p:txBody>
      </p:sp>
      <p:sp>
        <p:nvSpPr>
          <p:cNvPr id="2" name="灯片编号占位符 1">
            <a:extLst>
              <a:ext uri="{FF2B5EF4-FFF2-40B4-BE49-F238E27FC236}">
                <a16:creationId xmlns:a16="http://schemas.microsoft.com/office/drawing/2014/main" id="{9AB52132-A359-1563-0916-307FD3ADAD48}"/>
              </a:ext>
            </a:extLst>
          </p:cNvPr>
          <p:cNvSpPr>
            <a:spLocks noGrp="1"/>
          </p:cNvSpPr>
          <p:nvPr>
            <p:ph type="sldNum" sz="quarter" idx="12"/>
          </p:nvPr>
        </p:nvSpPr>
        <p:spPr/>
        <p:txBody>
          <a:bodyPr/>
          <a:lstStyle/>
          <a:p>
            <a:fld id="{09463D40-267B-4D12-90DB-89C61847D44D}" type="slidenum">
              <a:rPr lang="zh-CN" altLang="en-US" smtClean="0"/>
              <a:t>5</a:t>
            </a:fld>
            <a:endParaRPr lang="zh-CN" altLang="en-US"/>
          </a:p>
        </p:txBody>
      </p:sp>
    </p:spTree>
    <p:extLst>
      <p:ext uri="{BB962C8B-B14F-4D97-AF65-F5344CB8AC3E}">
        <p14:creationId xmlns:p14="http://schemas.microsoft.com/office/powerpoint/2010/main" val="1611725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8DC8CB80-CB97-5CA7-9900-AC837CFAA80B}"/>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371C6390-04B3-21C0-9DE7-305B8F9EA415}"/>
              </a:ext>
            </a:extLst>
          </p:cNvPr>
          <p:cNvSpPr txBox="1">
            <a:spLocks noGrp="1"/>
          </p:cNvSpPr>
          <p:nvPr>
            <p:ph type="ctrTitle"/>
          </p:nvPr>
        </p:nvSpPr>
        <p:spPr>
          <a:xfrm>
            <a:off x="50982" y="6910"/>
            <a:ext cx="12090035"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How can we solve the problems?</a:t>
            </a:r>
            <a:endParaRPr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AB15658C-D864-1081-3BAF-C6CD3DFA9163}"/>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BBFFD798-10CA-A777-4ECB-427A078DA4F8}"/>
              </a:ext>
            </a:extLst>
          </p:cNvPr>
          <p:cNvSpPr>
            <a:spLocks noGrp="1"/>
          </p:cNvSpPr>
          <p:nvPr>
            <p:ph type="subTitle" idx="1"/>
          </p:nvPr>
        </p:nvSpPr>
        <p:spPr>
          <a:xfrm>
            <a:off x="1331081" y="1212862"/>
            <a:ext cx="9529836" cy="1732253"/>
          </a:xfrm>
        </p:spPr>
        <p:txBody>
          <a:bodyPr>
            <a:normAutofit/>
          </a:bodyPr>
          <a:lstStyle/>
          <a:p>
            <a:pPr algn="l"/>
            <a:r>
              <a:rPr lang="en-US" altLang="zh-CN" dirty="0"/>
              <a:t>DTN (Delay Tolerant Network) uses “</a:t>
            </a:r>
            <a:r>
              <a:rPr lang="en-US" altLang="zh-CN" b="1" dirty="0"/>
              <a:t>store and forward</a:t>
            </a:r>
            <a:r>
              <a:rPr lang="en-US" altLang="zh-CN" dirty="0"/>
              <a:t>” technology. This means when the network is disconnected, it will temporarily save the data packets. Once the connection is back, it sends the packets to the next node.</a:t>
            </a:r>
            <a:endParaRPr lang="zh-CN" altLang="zh-CN" dirty="0"/>
          </a:p>
        </p:txBody>
      </p:sp>
      <p:pic>
        <p:nvPicPr>
          <p:cNvPr id="2" name="图片 1" descr="电脑萤幕画面&#10;&#10;AI 生成的内容可能不正确。">
            <a:extLst>
              <a:ext uri="{FF2B5EF4-FFF2-40B4-BE49-F238E27FC236}">
                <a16:creationId xmlns:a16="http://schemas.microsoft.com/office/drawing/2014/main" id="{EA584A85-DEAF-5775-1544-A5DC6B413DE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974072"/>
            <a:ext cx="6860209" cy="3857907"/>
          </a:xfrm>
          <a:prstGeom prst="rect">
            <a:avLst/>
          </a:prstGeom>
          <a:noFill/>
          <a:ln>
            <a:noFill/>
          </a:ln>
        </p:spPr>
      </p:pic>
      <p:pic>
        <p:nvPicPr>
          <p:cNvPr id="4" name="图片 3" descr="图示&#10;&#10;AI 生成的内容可能不正确。">
            <a:extLst>
              <a:ext uri="{FF2B5EF4-FFF2-40B4-BE49-F238E27FC236}">
                <a16:creationId xmlns:a16="http://schemas.microsoft.com/office/drawing/2014/main" id="{C611A4D6-E45C-6E32-5D4C-6266C2CC9C2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07972" y="2977477"/>
            <a:ext cx="5184028" cy="3886864"/>
          </a:xfrm>
          <a:prstGeom prst="rect">
            <a:avLst/>
          </a:prstGeom>
          <a:noFill/>
          <a:ln>
            <a:noFill/>
          </a:ln>
        </p:spPr>
      </p:pic>
      <p:sp>
        <p:nvSpPr>
          <p:cNvPr id="5" name="灯片编号占位符 4">
            <a:extLst>
              <a:ext uri="{FF2B5EF4-FFF2-40B4-BE49-F238E27FC236}">
                <a16:creationId xmlns:a16="http://schemas.microsoft.com/office/drawing/2014/main" id="{A05EA022-494C-130C-66E9-D1738731FB60}"/>
              </a:ext>
            </a:extLst>
          </p:cNvPr>
          <p:cNvSpPr>
            <a:spLocks noGrp="1"/>
          </p:cNvSpPr>
          <p:nvPr>
            <p:ph type="sldNum" sz="quarter" idx="12"/>
          </p:nvPr>
        </p:nvSpPr>
        <p:spPr/>
        <p:txBody>
          <a:bodyPr/>
          <a:lstStyle/>
          <a:p>
            <a:fld id="{09463D40-267B-4D12-90DB-89C61847D44D}" type="slidenum">
              <a:rPr lang="zh-CN" altLang="en-US" smtClean="0"/>
              <a:t>6</a:t>
            </a:fld>
            <a:endParaRPr lang="zh-CN" altLang="en-US"/>
          </a:p>
        </p:txBody>
      </p:sp>
    </p:spTree>
    <p:extLst>
      <p:ext uri="{BB962C8B-B14F-4D97-AF65-F5344CB8AC3E}">
        <p14:creationId xmlns:p14="http://schemas.microsoft.com/office/powerpoint/2010/main" val="565077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22469138-B5E0-5C1A-83B1-8922E3AC8339}"/>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B0065E15-3A18-86F8-D36C-DD3A9950CE2E}"/>
              </a:ext>
            </a:extLst>
          </p:cNvPr>
          <p:cNvSpPr txBox="1">
            <a:spLocks noGrp="1"/>
          </p:cNvSpPr>
          <p:nvPr>
            <p:ph type="ctrTitle"/>
          </p:nvPr>
        </p:nvSpPr>
        <p:spPr>
          <a:xfrm>
            <a:off x="415600" y="144196"/>
            <a:ext cx="11360800"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dirty="0"/>
              <a:t>The architecture of the DTN</a:t>
            </a:r>
            <a:endParaRPr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679615F9-06DE-DBE5-0193-BB6C6956DBFB}"/>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CBF17159-9DE4-90F8-5263-92BE58BE1586}"/>
              </a:ext>
            </a:extLst>
          </p:cNvPr>
          <p:cNvSpPr>
            <a:spLocks noGrp="1"/>
          </p:cNvSpPr>
          <p:nvPr>
            <p:ph type="subTitle" idx="1"/>
          </p:nvPr>
        </p:nvSpPr>
        <p:spPr>
          <a:xfrm>
            <a:off x="1624078" y="1293804"/>
            <a:ext cx="9140771" cy="875089"/>
          </a:xfrm>
        </p:spPr>
        <p:txBody>
          <a:bodyPr>
            <a:normAutofit/>
          </a:bodyPr>
          <a:lstStyle/>
          <a:p>
            <a:pPr algn="l"/>
            <a:r>
              <a:rPr lang="en-US" altLang="zh-CN" dirty="0"/>
              <a:t>DTN adds a “bundle” layer on top of the transport layer. This bundle layer enables the “store and forward” feature.</a:t>
            </a:r>
            <a:endParaRPr lang="zh-CN" altLang="zh-CN" dirty="0"/>
          </a:p>
        </p:txBody>
      </p:sp>
      <p:pic>
        <p:nvPicPr>
          <p:cNvPr id="2" name="图片 1" descr="日程表&#10;&#10;AI 生成的内容可能不正确。">
            <a:extLst>
              <a:ext uri="{FF2B5EF4-FFF2-40B4-BE49-F238E27FC236}">
                <a16:creationId xmlns:a16="http://schemas.microsoft.com/office/drawing/2014/main" id="{98216C7C-DC33-7570-3B6C-9E8566D6CEAD}"/>
              </a:ext>
            </a:extLst>
          </p:cNvPr>
          <p:cNvPicPr>
            <a:picLocks noChangeAspect="1"/>
          </p:cNvPicPr>
          <p:nvPr/>
        </p:nvPicPr>
        <p:blipFill>
          <a:blip r:embed="rId3"/>
          <a:stretch>
            <a:fillRect/>
          </a:stretch>
        </p:blipFill>
        <p:spPr>
          <a:xfrm>
            <a:off x="4157330" y="2403977"/>
            <a:ext cx="7858044" cy="4191839"/>
          </a:xfrm>
          <a:prstGeom prst="rect">
            <a:avLst/>
          </a:prstGeom>
        </p:spPr>
      </p:pic>
      <p:pic>
        <p:nvPicPr>
          <p:cNvPr id="4" name="图片 3" descr="手机屏幕截图&#10;&#10;AI 生成的内容可能不正确。">
            <a:extLst>
              <a:ext uri="{FF2B5EF4-FFF2-40B4-BE49-F238E27FC236}">
                <a16:creationId xmlns:a16="http://schemas.microsoft.com/office/drawing/2014/main" id="{97578324-112A-C3EB-EA4A-1518FB9FE12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933" y="2476684"/>
            <a:ext cx="3729842" cy="3975558"/>
          </a:xfrm>
          <a:prstGeom prst="rect">
            <a:avLst/>
          </a:prstGeom>
          <a:noFill/>
          <a:ln>
            <a:noFill/>
          </a:ln>
        </p:spPr>
      </p:pic>
      <p:sp>
        <p:nvSpPr>
          <p:cNvPr id="5" name="灯片编号占位符 4">
            <a:extLst>
              <a:ext uri="{FF2B5EF4-FFF2-40B4-BE49-F238E27FC236}">
                <a16:creationId xmlns:a16="http://schemas.microsoft.com/office/drawing/2014/main" id="{A42CA255-3E11-E8BA-BB6D-62672155BCA4}"/>
              </a:ext>
            </a:extLst>
          </p:cNvPr>
          <p:cNvSpPr>
            <a:spLocks noGrp="1"/>
          </p:cNvSpPr>
          <p:nvPr>
            <p:ph type="sldNum" sz="quarter" idx="12"/>
          </p:nvPr>
        </p:nvSpPr>
        <p:spPr/>
        <p:txBody>
          <a:bodyPr/>
          <a:lstStyle/>
          <a:p>
            <a:fld id="{09463D40-267B-4D12-90DB-89C61847D44D}" type="slidenum">
              <a:rPr lang="zh-CN" altLang="en-US" smtClean="0"/>
              <a:t>7</a:t>
            </a:fld>
            <a:endParaRPr lang="zh-CN" altLang="en-US"/>
          </a:p>
        </p:txBody>
      </p:sp>
    </p:spTree>
    <p:extLst>
      <p:ext uri="{BB962C8B-B14F-4D97-AF65-F5344CB8AC3E}">
        <p14:creationId xmlns:p14="http://schemas.microsoft.com/office/powerpoint/2010/main" val="1245193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58A40E91-60C1-EE34-65FD-56130BB0C952}"/>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B77E3B2E-15BE-2E08-6A05-F7EC3A851A60}"/>
              </a:ext>
            </a:extLst>
          </p:cNvPr>
          <p:cNvSpPr txBox="1">
            <a:spLocks noGrp="1"/>
          </p:cNvSpPr>
          <p:nvPr>
            <p:ph type="ctrTitle"/>
          </p:nvPr>
        </p:nvSpPr>
        <p:spPr>
          <a:xfrm>
            <a:off x="109033" y="44174"/>
            <a:ext cx="11667367"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sz="4400" dirty="0"/>
              <a:t>How to combining the email system with DTN?</a:t>
            </a:r>
            <a:endParaRPr sz="4400"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F85BC2EE-A19D-6E0B-B4A7-92CB33FD96B6}"/>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E062F107-08EF-A89F-397F-5B98972C28CD}"/>
              </a:ext>
            </a:extLst>
          </p:cNvPr>
          <p:cNvSpPr>
            <a:spLocks noGrp="1"/>
          </p:cNvSpPr>
          <p:nvPr>
            <p:ph type="subTitle" idx="1"/>
          </p:nvPr>
        </p:nvSpPr>
        <p:spPr>
          <a:xfrm>
            <a:off x="1210366" y="1340653"/>
            <a:ext cx="9674086" cy="2298148"/>
          </a:xfrm>
        </p:spPr>
        <p:txBody>
          <a:bodyPr>
            <a:normAutofit/>
          </a:bodyPr>
          <a:lstStyle/>
          <a:p>
            <a:r>
              <a:rPr lang="en-US" altLang="zh-CN" u="sng" dirty="0">
                <a:hlinkClick r:id="rId3"/>
              </a:rPr>
              <a:t>draft-</a:t>
            </a:r>
            <a:r>
              <a:rPr lang="en-US" altLang="zh-CN" u="sng" dirty="0" err="1">
                <a:hlinkClick r:id="rId3"/>
              </a:rPr>
              <a:t>johnson</a:t>
            </a:r>
            <a:r>
              <a:rPr lang="en-US" altLang="zh-CN" u="sng" dirty="0">
                <a:hlinkClick r:id="rId3"/>
              </a:rPr>
              <a:t>-</a:t>
            </a:r>
            <a:r>
              <a:rPr lang="en-US" altLang="zh-CN" u="sng" dirty="0" err="1">
                <a:hlinkClick r:id="rId3"/>
              </a:rPr>
              <a:t>dtn</a:t>
            </a:r>
            <a:r>
              <a:rPr lang="en-US" altLang="zh-CN" u="sng" dirty="0">
                <a:hlinkClick r:id="rId3"/>
              </a:rPr>
              <a:t>-interplanetary-smtp</a:t>
            </a:r>
            <a:endParaRPr lang="en-US" altLang="zh-CN" u="sng" dirty="0"/>
          </a:p>
          <a:p>
            <a:pPr algn="l"/>
            <a:r>
              <a:rPr lang="en-US" altLang="zh-CN" dirty="0"/>
              <a:t>In Johnson’s draft, he gives a solution. He suggests that every planet has its own traditional internet (like the Internet we use on Earth), and DTN is used to connect the different planets together. The DTN network and the traditional internet on each planet are joined using gateways.</a:t>
            </a:r>
            <a:endParaRPr lang="zh-CN" altLang="zh-CN" dirty="0"/>
          </a:p>
        </p:txBody>
      </p:sp>
      <p:pic>
        <p:nvPicPr>
          <p:cNvPr id="5" name="图片 4">
            <a:extLst>
              <a:ext uri="{FF2B5EF4-FFF2-40B4-BE49-F238E27FC236}">
                <a16:creationId xmlns:a16="http://schemas.microsoft.com/office/drawing/2014/main" id="{D4D7CEC3-915A-6546-3F51-BA192A995FDE}"/>
              </a:ext>
            </a:extLst>
          </p:cNvPr>
          <p:cNvPicPr>
            <a:picLocks noChangeAspect="1"/>
          </p:cNvPicPr>
          <p:nvPr/>
        </p:nvPicPr>
        <p:blipFill>
          <a:blip r:embed="rId4"/>
          <a:stretch>
            <a:fillRect/>
          </a:stretch>
        </p:blipFill>
        <p:spPr>
          <a:xfrm>
            <a:off x="3126350" y="3379719"/>
            <a:ext cx="6044154" cy="1710540"/>
          </a:xfrm>
          <a:prstGeom prst="rect">
            <a:avLst/>
          </a:prstGeom>
        </p:spPr>
      </p:pic>
      <p:pic>
        <p:nvPicPr>
          <p:cNvPr id="7" name="图片 6" descr="图示&#10;&#10;AI 生成的内容可能不正确。">
            <a:extLst>
              <a:ext uri="{FF2B5EF4-FFF2-40B4-BE49-F238E27FC236}">
                <a16:creationId xmlns:a16="http://schemas.microsoft.com/office/drawing/2014/main" id="{2ECCEB0F-8E18-8A44-55FF-EFE0A53B7E6D}"/>
              </a:ext>
            </a:extLst>
          </p:cNvPr>
          <p:cNvPicPr>
            <a:picLocks noChangeAspect="1"/>
          </p:cNvPicPr>
          <p:nvPr/>
        </p:nvPicPr>
        <p:blipFill>
          <a:blip r:embed="rId5"/>
          <a:stretch>
            <a:fillRect/>
          </a:stretch>
        </p:blipFill>
        <p:spPr>
          <a:xfrm>
            <a:off x="3126350" y="5312985"/>
            <a:ext cx="6044154" cy="1447048"/>
          </a:xfrm>
          <a:prstGeom prst="rect">
            <a:avLst/>
          </a:prstGeom>
        </p:spPr>
      </p:pic>
      <p:sp>
        <p:nvSpPr>
          <p:cNvPr id="2" name="灯片编号占位符 1">
            <a:extLst>
              <a:ext uri="{FF2B5EF4-FFF2-40B4-BE49-F238E27FC236}">
                <a16:creationId xmlns:a16="http://schemas.microsoft.com/office/drawing/2014/main" id="{C5F85854-96ED-093A-0776-A9ADCC7ADEB2}"/>
              </a:ext>
            </a:extLst>
          </p:cNvPr>
          <p:cNvSpPr>
            <a:spLocks noGrp="1"/>
          </p:cNvSpPr>
          <p:nvPr>
            <p:ph type="sldNum" sz="quarter" idx="12"/>
          </p:nvPr>
        </p:nvSpPr>
        <p:spPr/>
        <p:txBody>
          <a:bodyPr/>
          <a:lstStyle/>
          <a:p>
            <a:fld id="{09463D40-267B-4D12-90DB-89C61847D44D}" type="slidenum">
              <a:rPr lang="zh-CN" altLang="en-US" smtClean="0"/>
              <a:t>8</a:t>
            </a:fld>
            <a:endParaRPr lang="zh-CN" altLang="en-US"/>
          </a:p>
        </p:txBody>
      </p:sp>
    </p:spTree>
    <p:extLst>
      <p:ext uri="{BB962C8B-B14F-4D97-AF65-F5344CB8AC3E}">
        <p14:creationId xmlns:p14="http://schemas.microsoft.com/office/powerpoint/2010/main" val="3699449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a:extLst>
            <a:ext uri="{FF2B5EF4-FFF2-40B4-BE49-F238E27FC236}">
              <a16:creationId xmlns:a16="http://schemas.microsoft.com/office/drawing/2014/main" id="{BC042F43-83FD-653D-0364-B2D8016254CC}"/>
            </a:ext>
          </a:extLst>
        </p:cNvPr>
        <p:cNvGrpSpPr/>
        <p:nvPr/>
      </p:nvGrpSpPr>
      <p:grpSpPr>
        <a:xfrm>
          <a:off x="0" y="0"/>
          <a:ext cx="0" cy="0"/>
          <a:chOff x="0" y="0"/>
          <a:chExt cx="0" cy="0"/>
        </a:xfrm>
      </p:grpSpPr>
      <p:sp>
        <p:nvSpPr>
          <p:cNvPr id="103" name="Google Shape;103;p25">
            <a:extLst>
              <a:ext uri="{FF2B5EF4-FFF2-40B4-BE49-F238E27FC236}">
                <a16:creationId xmlns:a16="http://schemas.microsoft.com/office/drawing/2014/main" id="{CB28B38E-CB84-9E07-155F-8799CBD48684}"/>
              </a:ext>
            </a:extLst>
          </p:cNvPr>
          <p:cNvSpPr txBox="1">
            <a:spLocks noGrp="1"/>
          </p:cNvSpPr>
          <p:nvPr>
            <p:ph type="ctrTitle"/>
          </p:nvPr>
        </p:nvSpPr>
        <p:spPr>
          <a:xfrm>
            <a:off x="109033" y="-121360"/>
            <a:ext cx="11667367" cy="1154228"/>
          </a:xfrm>
          <a:prstGeom prst="rect">
            <a:avLst/>
          </a:prstGeom>
        </p:spPr>
        <p:txBody>
          <a:bodyPr spcFirstLastPara="1" vert="horz" wrap="square" lIns="121900" tIns="121900" rIns="121900" bIns="121900" rtlCol="0" anchor="b" anchorCtr="0">
            <a:normAutofit/>
          </a:bodyPr>
          <a:lstStyle/>
          <a:p>
            <a:pPr>
              <a:spcBef>
                <a:spcPts val="0"/>
              </a:spcBef>
            </a:pPr>
            <a:r>
              <a:rPr lang="en-US" altLang="zh-CN" sz="4000" dirty="0"/>
              <a:t>Batch SMTP</a:t>
            </a:r>
            <a:endParaRPr sz="4000" b="1" dirty="0">
              <a:solidFill>
                <a:srgbClr val="28273D"/>
              </a:solidFill>
              <a:latin typeface="Montserrat"/>
              <a:ea typeface="Montserrat"/>
              <a:cs typeface="Montserrat"/>
              <a:sym typeface="Montserrat"/>
            </a:endParaRPr>
          </a:p>
        </p:txBody>
      </p:sp>
      <p:sp>
        <p:nvSpPr>
          <p:cNvPr id="105" name="Google Shape;105;p25">
            <a:extLst>
              <a:ext uri="{FF2B5EF4-FFF2-40B4-BE49-F238E27FC236}">
                <a16:creationId xmlns:a16="http://schemas.microsoft.com/office/drawing/2014/main" id="{F4FD683C-BEC2-189C-EFD1-5B759C7A9DD7}"/>
              </a:ext>
            </a:extLst>
          </p:cNvPr>
          <p:cNvSpPr txBox="1"/>
          <p:nvPr/>
        </p:nvSpPr>
        <p:spPr>
          <a:xfrm>
            <a:off x="109033" y="6760033"/>
            <a:ext cx="5517200" cy="615513"/>
          </a:xfrm>
          <a:prstGeom prst="rect">
            <a:avLst/>
          </a:prstGeom>
          <a:noFill/>
          <a:ln>
            <a:noFill/>
          </a:ln>
        </p:spPr>
        <p:txBody>
          <a:bodyPr spcFirstLastPara="1" wrap="square" lIns="121900" tIns="121900" rIns="121900" bIns="121900" anchor="t" anchorCtr="0">
            <a:spAutoFit/>
          </a:bodyPr>
          <a:lstStyle/>
          <a:p>
            <a:endParaRPr sz="2400">
              <a:solidFill>
                <a:schemeClr val="dk2"/>
              </a:solidFill>
            </a:endParaRPr>
          </a:p>
        </p:txBody>
      </p:sp>
      <p:sp>
        <p:nvSpPr>
          <p:cNvPr id="3" name="副标题 2">
            <a:extLst>
              <a:ext uri="{FF2B5EF4-FFF2-40B4-BE49-F238E27FC236}">
                <a16:creationId xmlns:a16="http://schemas.microsoft.com/office/drawing/2014/main" id="{6ABAAF53-73B5-B0DF-5C64-8B8FF89C3979}"/>
              </a:ext>
            </a:extLst>
          </p:cNvPr>
          <p:cNvSpPr>
            <a:spLocks noGrp="1"/>
          </p:cNvSpPr>
          <p:nvPr>
            <p:ph type="subTitle" idx="1"/>
          </p:nvPr>
        </p:nvSpPr>
        <p:spPr>
          <a:xfrm>
            <a:off x="1210366" y="1050725"/>
            <a:ext cx="9674086" cy="2780773"/>
          </a:xfrm>
        </p:spPr>
        <p:txBody>
          <a:bodyPr>
            <a:normAutofit lnSpcReduction="10000"/>
          </a:bodyPr>
          <a:lstStyle/>
          <a:p>
            <a:r>
              <a:rPr lang="en-US" altLang="zh-CN" u="sng" dirty="0">
                <a:hlinkClick r:id="rId3"/>
              </a:rPr>
              <a:t>draft-</a:t>
            </a:r>
            <a:r>
              <a:rPr lang="en-US" altLang="zh-CN" u="sng" dirty="0" err="1">
                <a:hlinkClick r:id="rId3"/>
              </a:rPr>
              <a:t>blanchet</a:t>
            </a:r>
            <a:r>
              <a:rPr lang="en-US" altLang="zh-CN" u="sng" dirty="0">
                <a:hlinkClick r:id="rId3"/>
              </a:rPr>
              <a:t>-</a:t>
            </a:r>
            <a:r>
              <a:rPr lang="en-US" altLang="zh-CN" u="sng" dirty="0" err="1">
                <a:hlinkClick r:id="rId3"/>
              </a:rPr>
              <a:t>dtn</a:t>
            </a:r>
            <a:r>
              <a:rPr lang="en-US" altLang="zh-CN" u="sng" dirty="0">
                <a:hlinkClick r:id="rId3"/>
              </a:rPr>
              <a:t>-email-over-bp</a:t>
            </a:r>
            <a:endParaRPr lang="en-US" altLang="zh-CN" u="sng" dirty="0"/>
          </a:p>
          <a:p>
            <a:pPr algn="l"/>
            <a:r>
              <a:rPr lang="en-US" altLang="zh-CN" dirty="0"/>
              <a:t>To avoid the many handshakes required by SMTP, Blanchet suggested a new protocol called Batch SMTP. This protocol puts all the information that would normally be sent back and forth many times into one big message. So, you only need to send the message once, instead of going back and forth several times. Of course, for this protocol to work, both sides need to be trusted nodes. For example, in this case, the gateways are trusted, so they can use Batch SMTP to communicate.</a:t>
            </a:r>
            <a:endParaRPr lang="zh-CN" altLang="zh-CN" dirty="0"/>
          </a:p>
        </p:txBody>
      </p:sp>
      <p:pic>
        <p:nvPicPr>
          <p:cNvPr id="8" name="图片 7">
            <a:extLst>
              <a:ext uri="{FF2B5EF4-FFF2-40B4-BE49-F238E27FC236}">
                <a16:creationId xmlns:a16="http://schemas.microsoft.com/office/drawing/2014/main" id="{E3A22B07-7FBF-8C45-C7E2-CFAA5D61DCAC}"/>
              </a:ext>
            </a:extLst>
          </p:cNvPr>
          <p:cNvPicPr>
            <a:picLocks noChangeAspect="1"/>
          </p:cNvPicPr>
          <p:nvPr/>
        </p:nvPicPr>
        <p:blipFill>
          <a:blip r:embed="rId4"/>
          <a:stretch>
            <a:fillRect/>
          </a:stretch>
        </p:blipFill>
        <p:spPr>
          <a:xfrm>
            <a:off x="1702737" y="3683736"/>
            <a:ext cx="8689344" cy="3125162"/>
          </a:xfrm>
          <a:prstGeom prst="rect">
            <a:avLst/>
          </a:prstGeom>
        </p:spPr>
      </p:pic>
      <p:sp>
        <p:nvSpPr>
          <p:cNvPr id="2" name="灯片编号占位符 1">
            <a:extLst>
              <a:ext uri="{FF2B5EF4-FFF2-40B4-BE49-F238E27FC236}">
                <a16:creationId xmlns:a16="http://schemas.microsoft.com/office/drawing/2014/main" id="{0BA83F29-B76B-CF1E-7FD1-C032CBF7BCA6}"/>
              </a:ext>
            </a:extLst>
          </p:cNvPr>
          <p:cNvSpPr>
            <a:spLocks noGrp="1"/>
          </p:cNvSpPr>
          <p:nvPr>
            <p:ph type="sldNum" sz="quarter" idx="12"/>
          </p:nvPr>
        </p:nvSpPr>
        <p:spPr/>
        <p:txBody>
          <a:bodyPr/>
          <a:lstStyle/>
          <a:p>
            <a:fld id="{09463D40-267B-4D12-90DB-89C61847D44D}" type="slidenum">
              <a:rPr lang="zh-CN" altLang="en-US" smtClean="0"/>
              <a:t>9</a:t>
            </a:fld>
            <a:endParaRPr lang="zh-CN" altLang="en-US"/>
          </a:p>
        </p:txBody>
      </p:sp>
    </p:spTree>
    <p:extLst>
      <p:ext uri="{BB962C8B-B14F-4D97-AF65-F5344CB8AC3E}">
        <p14:creationId xmlns:p14="http://schemas.microsoft.com/office/powerpoint/2010/main" val="135730142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TotalTime>
  <Words>1142</Words>
  <Application>Microsoft Office PowerPoint</Application>
  <PresentationFormat>宽屏</PresentationFormat>
  <Paragraphs>109</Paragraphs>
  <Slides>15</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15</vt:i4>
      </vt:variant>
    </vt:vector>
  </HeadingPairs>
  <TitlesOfParts>
    <vt:vector size="22" baseType="lpstr">
      <vt:lpstr>Comfortaa</vt:lpstr>
      <vt:lpstr>等线</vt:lpstr>
      <vt:lpstr>等线 Light</vt:lpstr>
      <vt:lpstr>Arial</vt:lpstr>
      <vt:lpstr>Arial Black</vt:lpstr>
      <vt:lpstr>Montserrat</vt:lpstr>
      <vt:lpstr>Office 主题​​</vt:lpstr>
      <vt:lpstr>Simulation and Limitation Analysis of Modern Delay-Tolerant Email</vt:lpstr>
      <vt:lpstr>How do the email systems work?</vt:lpstr>
      <vt:lpstr>How the email systems work?</vt:lpstr>
      <vt:lpstr>The features of space networks</vt:lpstr>
      <vt:lpstr>Why don’t traditional email systems work?</vt:lpstr>
      <vt:lpstr>How can we solve the problems?</vt:lpstr>
      <vt:lpstr>The architecture of the DTN</vt:lpstr>
      <vt:lpstr>How to combining the email system with DTN?</vt:lpstr>
      <vt:lpstr>Batch SMTP</vt:lpstr>
      <vt:lpstr>DNS</vt:lpstr>
      <vt:lpstr>My simulation</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影 凌</dc:creator>
  <cp:lastModifiedBy>影 凌</cp:lastModifiedBy>
  <cp:revision>7</cp:revision>
  <dcterms:created xsi:type="dcterms:W3CDTF">2025-08-06T07:12:23Z</dcterms:created>
  <dcterms:modified xsi:type="dcterms:W3CDTF">2025-08-11T23:20:17Z</dcterms:modified>
</cp:coreProperties>
</file>